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51"/>
  </p:notesMasterIdLst>
  <p:handoutMasterIdLst>
    <p:handoutMasterId r:id="rId152"/>
  </p:handoutMasterIdLst>
  <p:sldIdLst>
    <p:sldId id="558" r:id="rId2"/>
    <p:sldId id="2300" r:id="rId3"/>
    <p:sldId id="2301" r:id="rId4"/>
    <p:sldId id="2298" r:id="rId5"/>
    <p:sldId id="485" r:id="rId6"/>
    <p:sldId id="2302" r:id="rId7"/>
    <p:sldId id="2303" r:id="rId8"/>
    <p:sldId id="2299" r:id="rId9"/>
    <p:sldId id="2294" r:id="rId10"/>
    <p:sldId id="2295" r:id="rId11"/>
    <p:sldId id="2176" r:id="rId12"/>
    <p:sldId id="2145" r:id="rId13"/>
    <p:sldId id="2270" r:id="rId14"/>
    <p:sldId id="2271" r:id="rId15"/>
    <p:sldId id="340" r:id="rId16"/>
    <p:sldId id="1842" r:id="rId17"/>
    <p:sldId id="580" r:id="rId18"/>
    <p:sldId id="2147" r:id="rId19"/>
    <p:sldId id="2000" r:id="rId20"/>
    <p:sldId id="2148" r:id="rId21"/>
    <p:sldId id="2149" r:id="rId22"/>
    <p:sldId id="2150" r:id="rId23"/>
    <p:sldId id="2273" r:id="rId24"/>
    <p:sldId id="2274" r:id="rId25"/>
    <p:sldId id="2151" r:id="rId26"/>
    <p:sldId id="2152" r:id="rId27"/>
    <p:sldId id="2284" r:id="rId28"/>
    <p:sldId id="2283" r:id="rId29"/>
    <p:sldId id="2153" r:id="rId30"/>
    <p:sldId id="2154" r:id="rId31"/>
    <p:sldId id="2155" r:id="rId32"/>
    <p:sldId id="2156" r:id="rId33"/>
    <p:sldId id="2157" r:id="rId34"/>
    <p:sldId id="2158" r:id="rId35"/>
    <p:sldId id="2161" r:id="rId36"/>
    <p:sldId id="2162" r:id="rId37"/>
    <p:sldId id="2163" r:id="rId38"/>
    <p:sldId id="2165" r:id="rId39"/>
    <p:sldId id="2166" r:id="rId40"/>
    <p:sldId id="2167" r:id="rId41"/>
    <p:sldId id="2169" r:id="rId42"/>
    <p:sldId id="2170" r:id="rId43"/>
    <p:sldId id="2171" r:id="rId44"/>
    <p:sldId id="2172" r:id="rId45"/>
    <p:sldId id="2173" r:id="rId46"/>
    <p:sldId id="2287" r:id="rId47"/>
    <p:sldId id="2174" r:id="rId48"/>
    <p:sldId id="2175" r:id="rId49"/>
    <p:sldId id="2177" r:id="rId50"/>
    <p:sldId id="2178" r:id="rId51"/>
    <p:sldId id="2179" r:id="rId52"/>
    <p:sldId id="2180" r:id="rId53"/>
    <p:sldId id="2181" r:id="rId54"/>
    <p:sldId id="2182" r:id="rId55"/>
    <p:sldId id="2184" r:id="rId56"/>
    <p:sldId id="2183" r:id="rId57"/>
    <p:sldId id="2185" r:id="rId58"/>
    <p:sldId id="2186" r:id="rId59"/>
    <p:sldId id="2187" r:id="rId60"/>
    <p:sldId id="2188" r:id="rId61"/>
    <p:sldId id="2189" r:id="rId62"/>
    <p:sldId id="2190" r:id="rId63"/>
    <p:sldId id="2191" r:id="rId64"/>
    <p:sldId id="2192" r:id="rId65"/>
    <p:sldId id="2193" r:id="rId66"/>
    <p:sldId id="2194" r:id="rId67"/>
    <p:sldId id="2195" r:id="rId68"/>
    <p:sldId id="2196" r:id="rId69"/>
    <p:sldId id="2197" r:id="rId70"/>
    <p:sldId id="2198" r:id="rId71"/>
    <p:sldId id="2199" r:id="rId72"/>
    <p:sldId id="2200" r:id="rId73"/>
    <p:sldId id="2201" r:id="rId74"/>
    <p:sldId id="2202" r:id="rId75"/>
    <p:sldId id="2203" r:id="rId76"/>
    <p:sldId id="2204" r:id="rId77"/>
    <p:sldId id="2205" r:id="rId78"/>
    <p:sldId id="2206" r:id="rId79"/>
    <p:sldId id="2207" r:id="rId80"/>
    <p:sldId id="2208" r:id="rId81"/>
    <p:sldId id="2209" r:id="rId82"/>
    <p:sldId id="2210" r:id="rId83"/>
    <p:sldId id="2211" r:id="rId84"/>
    <p:sldId id="2212" r:id="rId85"/>
    <p:sldId id="2213" r:id="rId86"/>
    <p:sldId id="2214" r:id="rId87"/>
    <p:sldId id="2215" r:id="rId88"/>
    <p:sldId id="2216" r:id="rId89"/>
    <p:sldId id="2217" r:id="rId90"/>
    <p:sldId id="2218" r:id="rId91"/>
    <p:sldId id="2219" r:id="rId92"/>
    <p:sldId id="2220" r:id="rId93"/>
    <p:sldId id="2221" r:id="rId94"/>
    <p:sldId id="2222" r:id="rId95"/>
    <p:sldId id="2223" r:id="rId96"/>
    <p:sldId id="2224" r:id="rId97"/>
    <p:sldId id="2225" r:id="rId98"/>
    <p:sldId id="2226" r:id="rId99"/>
    <p:sldId id="2227" r:id="rId100"/>
    <p:sldId id="2228" r:id="rId101"/>
    <p:sldId id="2229" r:id="rId102"/>
    <p:sldId id="2230" r:id="rId103"/>
    <p:sldId id="2231" r:id="rId104"/>
    <p:sldId id="2232" r:id="rId105"/>
    <p:sldId id="2233" r:id="rId106"/>
    <p:sldId id="2234" r:id="rId107"/>
    <p:sldId id="2235" r:id="rId108"/>
    <p:sldId id="2236" r:id="rId109"/>
    <p:sldId id="2237" r:id="rId110"/>
    <p:sldId id="2238" r:id="rId111"/>
    <p:sldId id="2239" r:id="rId112"/>
    <p:sldId id="2240" r:id="rId113"/>
    <p:sldId id="2241" r:id="rId114"/>
    <p:sldId id="2242" r:id="rId115"/>
    <p:sldId id="2275" r:id="rId116"/>
    <p:sldId id="2243" r:id="rId117"/>
    <p:sldId id="2244" r:id="rId118"/>
    <p:sldId id="2245" r:id="rId119"/>
    <p:sldId id="2248" r:id="rId120"/>
    <p:sldId id="2249" r:id="rId121"/>
    <p:sldId id="2250" r:id="rId122"/>
    <p:sldId id="2276" r:id="rId123"/>
    <p:sldId id="2251" r:id="rId124"/>
    <p:sldId id="2252" r:id="rId125"/>
    <p:sldId id="2253" r:id="rId126"/>
    <p:sldId id="2254" r:id="rId127"/>
    <p:sldId id="2255" r:id="rId128"/>
    <p:sldId id="2256" r:id="rId129"/>
    <p:sldId id="2257" r:id="rId130"/>
    <p:sldId id="2258" r:id="rId131"/>
    <p:sldId id="2259" r:id="rId132"/>
    <p:sldId id="2260" r:id="rId133"/>
    <p:sldId id="2261" r:id="rId134"/>
    <p:sldId id="2278" r:id="rId135"/>
    <p:sldId id="2265" r:id="rId136"/>
    <p:sldId id="2266" r:id="rId137"/>
    <p:sldId id="2267" r:id="rId138"/>
    <p:sldId id="2268" r:id="rId139"/>
    <p:sldId id="2269" r:id="rId140"/>
    <p:sldId id="1993" r:id="rId141"/>
    <p:sldId id="1996" r:id="rId142"/>
    <p:sldId id="2141" r:id="rId143"/>
    <p:sldId id="2281" r:id="rId144"/>
    <p:sldId id="2282" r:id="rId145"/>
    <p:sldId id="2143" r:id="rId146"/>
    <p:sldId id="534" r:id="rId147"/>
    <p:sldId id="535" r:id="rId148"/>
    <p:sldId id="662" r:id="rId149"/>
    <p:sldId id="663" r:id="rId1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300"/>
            <p14:sldId id="2301"/>
            <p14:sldId id="2298"/>
          </p14:sldIdLst>
        </p14:section>
        <p14:section name="Practical Application" id="{83EFAE05-DB05-4B98-83A7-E27169126674}">
          <p14:sldIdLst>
            <p14:sldId id="485"/>
            <p14:sldId id="2302"/>
            <p14:sldId id="2303"/>
            <p14:sldId id="2299"/>
            <p14:sldId id="2294"/>
            <p14:sldId id="2295"/>
            <p14:sldId id="2176"/>
            <p14:sldId id="2145"/>
            <p14:sldId id="2270"/>
            <p14:sldId id="2271"/>
          </p14:sldIdLst>
        </p14:section>
        <p14:section name="Session Content" id="{21CFCDC3-C0B9-455D-A009-52197B001513}">
          <p14:sldIdLst>
            <p14:sldId id="340"/>
            <p14:sldId id="1842"/>
            <p14:sldId id="580"/>
            <p14:sldId id="2147"/>
            <p14:sldId id="2000"/>
            <p14:sldId id="2148"/>
            <p14:sldId id="2149"/>
            <p14:sldId id="2150"/>
            <p14:sldId id="2273"/>
            <p14:sldId id="2274"/>
            <p14:sldId id="2151"/>
            <p14:sldId id="2152"/>
            <p14:sldId id="2284"/>
            <p14:sldId id="2283"/>
            <p14:sldId id="2153"/>
            <p14:sldId id="2154"/>
            <p14:sldId id="2155"/>
            <p14:sldId id="2156"/>
            <p14:sldId id="2157"/>
            <p14:sldId id="2158"/>
            <p14:sldId id="2161"/>
            <p14:sldId id="2162"/>
            <p14:sldId id="2163"/>
            <p14:sldId id="2165"/>
            <p14:sldId id="2166"/>
            <p14:sldId id="2167"/>
            <p14:sldId id="2169"/>
            <p14:sldId id="2170"/>
            <p14:sldId id="2171"/>
            <p14:sldId id="2172"/>
            <p14:sldId id="2173"/>
            <p14:sldId id="2287"/>
            <p14:sldId id="2174"/>
            <p14:sldId id="2175"/>
            <p14:sldId id="2177"/>
            <p14:sldId id="2178"/>
            <p14:sldId id="2179"/>
            <p14:sldId id="2180"/>
            <p14:sldId id="2181"/>
            <p14:sldId id="2182"/>
            <p14:sldId id="2184"/>
            <p14:sldId id="2183"/>
            <p14:sldId id="2185"/>
            <p14:sldId id="2186"/>
            <p14:sldId id="2187"/>
            <p14:sldId id="2188"/>
            <p14:sldId id="2189"/>
            <p14:sldId id="2190"/>
            <p14:sldId id="2191"/>
            <p14:sldId id="2192"/>
            <p14:sldId id="2193"/>
            <p14:sldId id="2194"/>
            <p14:sldId id="2195"/>
            <p14:sldId id="2196"/>
            <p14:sldId id="2197"/>
            <p14:sldId id="2198"/>
            <p14:sldId id="2199"/>
            <p14:sldId id="2200"/>
            <p14:sldId id="2201"/>
            <p14:sldId id="2202"/>
            <p14:sldId id="2203"/>
            <p14:sldId id="2204"/>
            <p14:sldId id="2205"/>
            <p14:sldId id="2206"/>
            <p14:sldId id="2207"/>
            <p14:sldId id="2208"/>
            <p14:sldId id="2209"/>
            <p14:sldId id="2210"/>
            <p14:sldId id="2211"/>
            <p14:sldId id="2212"/>
            <p14:sldId id="2213"/>
            <p14:sldId id="2214"/>
            <p14:sldId id="2215"/>
            <p14:sldId id="2216"/>
            <p14:sldId id="2217"/>
            <p14:sldId id="2218"/>
            <p14:sldId id="2219"/>
            <p14:sldId id="2220"/>
            <p14:sldId id="2221"/>
            <p14:sldId id="2222"/>
            <p14:sldId id="2223"/>
            <p14:sldId id="2224"/>
            <p14:sldId id="2225"/>
            <p14:sldId id="2226"/>
            <p14:sldId id="2227"/>
            <p14:sldId id="2228"/>
            <p14:sldId id="2229"/>
            <p14:sldId id="2230"/>
            <p14:sldId id="2231"/>
            <p14:sldId id="2232"/>
            <p14:sldId id="2233"/>
            <p14:sldId id="2234"/>
            <p14:sldId id="2235"/>
            <p14:sldId id="2236"/>
            <p14:sldId id="2237"/>
            <p14:sldId id="2238"/>
            <p14:sldId id="2239"/>
            <p14:sldId id="2240"/>
            <p14:sldId id="2241"/>
            <p14:sldId id="2242"/>
            <p14:sldId id="2275"/>
            <p14:sldId id="2243"/>
            <p14:sldId id="2244"/>
            <p14:sldId id="2245"/>
            <p14:sldId id="2248"/>
            <p14:sldId id="2249"/>
            <p14:sldId id="2250"/>
            <p14:sldId id="2276"/>
            <p14:sldId id="2251"/>
            <p14:sldId id="2252"/>
            <p14:sldId id="2253"/>
            <p14:sldId id="2254"/>
            <p14:sldId id="2255"/>
            <p14:sldId id="2256"/>
            <p14:sldId id="2257"/>
            <p14:sldId id="2258"/>
            <p14:sldId id="2259"/>
            <p14:sldId id="2260"/>
            <p14:sldId id="2261"/>
            <p14:sldId id="2278"/>
            <p14:sldId id="2265"/>
            <p14:sldId id="2266"/>
            <p14:sldId id="2267"/>
            <p14:sldId id="2268"/>
            <p14:sldId id="2269"/>
          </p14:sldIdLst>
        </p14:section>
        <p14:section name="Additional Concepts" id="{E5B07BE4-7C6E-44A3-A267-0B2FEED1BC7E}">
          <p14:sldIdLst>
            <p14:sldId id="1993"/>
            <p14:sldId id="1996"/>
            <p14:sldId id="2141"/>
            <p14:sldId id="2281"/>
            <p14:sldId id="2282"/>
            <p14:sldId id="2143"/>
          </p14:sldIdLst>
        </p14:section>
        <p14:section name="Session Wrap" id="{A6BDB7F8-75BE-4397-AFEA-B392E4D5B929}">
          <p14:sldIdLst>
            <p14:sldId id="534"/>
            <p14:sldId id="535"/>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2" autoAdjust="0"/>
    <p:restoredTop sz="93617" autoAdjust="0"/>
  </p:normalViewPr>
  <p:slideViewPr>
    <p:cSldViewPr snapToObjects="1">
      <p:cViewPr varScale="1">
        <p:scale>
          <a:sx n="76" d="100"/>
          <a:sy n="76" d="100"/>
        </p:scale>
        <p:origin x="1021" y="43"/>
      </p:cViewPr>
      <p:guideLst>
        <p:guide orient="horz" pos="2160"/>
        <p:guide pos="2880"/>
      </p:guideLst>
    </p:cSldViewPr>
  </p:slideViewPr>
  <p:outlineViewPr>
    <p:cViewPr>
      <p:scale>
        <a:sx n="33" d="100"/>
        <a:sy n="33" d="100"/>
      </p:scale>
      <p:origin x="58" y="101794"/>
    </p:cViewPr>
  </p:outlineViewPr>
  <p:notesTextViewPr>
    <p:cViewPr>
      <p:scale>
        <a:sx n="100" d="100"/>
        <a:sy n="100" d="100"/>
      </p:scale>
      <p:origin x="0" y="0"/>
    </p:cViewPr>
  </p:notesTextViewPr>
  <p:sorterViewPr>
    <p:cViewPr>
      <p:scale>
        <a:sx n="97" d="100"/>
        <a:sy n="97" d="100"/>
      </p:scale>
      <p:origin x="0" y="11899"/>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11/27/2016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11/27/2016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7854342-1446-48F0-8A57-706C7E2370C0}" type="slidenum">
              <a:rPr lang="en-US" sz="1200" smtClean="0">
                <a:latin typeface="Arial" charset="0"/>
              </a:rPr>
              <a:pPr eaLnBrk="1" hangingPunct="1"/>
              <a:t>21</a:t>
            </a:fld>
            <a:endParaRPr lang="en-US" sz="1200" smtClean="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6736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60EB4BBF-BC15-45EE-BD46-A9589C7F6104}" type="slidenum">
              <a:rPr lang="en-US" sz="1200" smtClean="0">
                <a:latin typeface="Arial" charset="0"/>
              </a:rPr>
              <a:pPr eaLnBrk="1" hangingPunct="1"/>
              <a:t>25</a:t>
            </a:fld>
            <a:endParaRPr lang="en-US" sz="1200" smtClean="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2714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CC1BAE6D-FB03-4A17-81B2-5198D956CC46}" type="slidenum">
              <a:rPr lang="en-US" sz="1200" smtClean="0">
                <a:latin typeface="Arial" charset="0"/>
              </a:rPr>
              <a:pPr eaLnBrk="1" hangingPunct="1"/>
              <a:t>26</a:t>
            </a:fld>
            <a:endParaRPr lang="en-US" sz="1200" smtClean="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5171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487F1277-EE63-491E-BF75-677BDFECAC4B}" type="slidenum">
              <a:rPr lang="en-US" sz="1200" smtClean="0">
                <a:latin typeface="Arial" charset="0"/>
              </a:rPr>
              <a:pPr eaLnBrk="1" hangingPunct="1"/>
              <a:t>29</a:t>
            </a:fld>
            <a:endParaRPr lang="en-US" sz="1200" smtClean="0">
              <a:latin typeface="Arial"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99691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BF746938-461E-4CFB-B04C-A570794174B6}" type="slidenum">
              <a:rPr lang="en-US" sz="1200" smtClean="0">
                <a:latin typeface="Arial" charset="0"/>
              </a:rPr>
              <a:pPr eaLnBrk="1" hangingPunct="1"/>
              <a:t>30</a:t>
            </a:fld>
            <a:endParaRPr lang="en-US" sz="1200" smtClean="0">
              <a:latin typeface="Arial"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3044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6D2E4A21-D370-4CA6-B121-81D89D55E410}" type="slidenum">
              <a:rPr lang="en-US" sz="1200" smtClean="0">
                <a:latin typeface="Arial" charset="0"/>
              </a:rPr>
              <a:pPr eaLnBrk="1" hangingPunct="1"/>
              <a:t>31</a:t>
            </a:fld>
            <a:endParaRPr lang="en-US" sz="1200" smtClean="0">
              <a:latin typeface="Arial"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79197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48851D1-2DE4-4459-A4E7-A363F0AF056A}" type="slidenum">
              <a:rPr lang="en-US" sz="1200" smtClean="0">
                <a:latin typeface="Arial" charset="0"/>
              </a:rPr>
              <a:pPr eaLnBrk="1" hangingPunct="1"/>
              <a:t>32</a:t>
            </a:fld>
            <a:endParaRPr lang="en-US" sz="1200" smtClean="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56257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BE1F8355-21FC-447A-B55F-BBBB8D23F0F9}" type="slidenum">
              <a:rPr lang="en-US" sz="1200" smtClean="0">
                <a:latin typeface="Arial" charset="0"/>
              </a:rPr>
              <a:pPr eaLnBrk="1" hangingPunct="1"/>
              <a:t>33</a:t>
            </a:fld>
            <a:endParaRPr lang="en-US" sz="1200" smtClean="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13752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1C9E7C39-8CF3-4E14-BE26-D87E6FAA53C5}" type="slidenum">
              <a:rPr lang="en-US" sz="1200" smtClean="0">
                <a:latin typeface="Arial" charset="0"/>
              </a:rPr>
              <a:pPr eaLnBrk="1" hangingPunct="1"/>
              <a:t>34</a:t>
            </a:fld>
            <a:endParaRPr lang="en-US" sz="1200" smtClean="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67331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0520066D-FC4D-48F2-95A3-920EEEF885BB}" type="slidenum">
              <a:rPr lang="en-US" sz="1200" smtClean="0">
                <a:latin typeface="Arial" charset="0"/>
              </a:rPr>
              <a:pPr eaLnBrk="1" hangingPunct="1"/>
              <a:t>35</a:t>
            </a:fld>
            <a:endParaRPr lang="en-US" sz="1200" smtClean="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73908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46680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8F90013C-2057-4116-BFF7-4A462D7C9CB6}" type="slidenum">
              <a:rPr lang="en-US" sz="1200" smtClean="0">
                <a:latin typeface="Arial" charset="0"/>
              </a:rPr>
              <a:pPr eaLnBrk="1" hangingPunct="1"/>
              <a:t>36</a:t>
            </a:fld>
            <a:endParaRPr lang="en-US" sz="1200" smtClean="0">
              <a:latin typeface="Arial"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3458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6F1C117-4F3E-408F-98B2-E1DD48E00BC0}" type="slidenum">
              <a:rPr lang="en-US" sz="1200" smtClean="0">
                <a:latin typeface="Arial" charset="0"/>
              </a:rPr>
              <a:pPr eaLnBrk="1" hangingPunct="1"/>
              <a:t>38</a:t>
            </a:fld>
            <a:endParaRPr lang="en-US" sz="1200" smtClean="0">
              <a:latin typeface="Arial"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64116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8B3EDD6A-6FF1-4E04-8A6A-016776A265F3}" type="slidenum">
              <a:rPr lang="en-US" sz="1200" smtClean="0">
                <a:latin typeface="Arial" charset="0"/>
              </a:rPr>
              <a:pPr eaLnBrk="1" hangingPunct="1"/>
              <a:t>39</a:t>
            </a:fld>
            <a:endParaRPr lang="en-US" sz="1200" smtClean="0">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3463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16226AD7-282D-4F5F-A528-B44107D021EA}" type="slidenum">
              <a:rPr lang="en-US" sz="1200" smtClean="0">
                <a:latin typeface="Arial" charset="0"/>
              </a:rPr>
              <a:pPr eaLnBrk="1" hangingPunct="1"/>
              <a:t>41</a:t>
            </a:fld>
            <a:endParaRPr lang="en-US" sz="1200" smtClean="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60115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2F2B4E8-C9FC-4657-A01D-89E8F7F333E7}" type="slidenum">
              <a:rPr lang="en-US" sz="1200" smtClean="0">
                <a:latin typeface="Arial" charset="0"/>
              </a:rPr>
              <a:pPr eaLnBrk="1" hangingPunct="1"/>
              <a:t>42</a:t>
            </a:fld>
            <a:endParaRPr lang="en-US" sz="1200" smtClean="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8618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85F6D08D-ECAA-428C-868A-D844691DA3CD}" type="slidenum">
              <a:rPr lang="en-US" sz="1200" smtClean="0">
                <a:latin typeface="Arial" charset="0"/>
              </a:rPr>
              <a:pPr eaLnBrk="1" hangingPunct="1"/>
              <a:t>43</a:t>
            </a:fld>
            <a:endParaRPr lang="en-US" sz="1200" smtClean="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24152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58E5B2D8-B68B-4C6F-9F0D-49A972B3522A}" type="slidenum">
              <a:rPr lang="en-US" sz="1200" smtClean="0">
                <a:latin typeface="Arial" charset="0"/>
              </a:rPr>
              <a:pPr eaLnBrk="1" hangingPunct="1"/>
              <a:t>44</a:t>
            </a:fld>
            <a:endParaRPr lang="en-US" sz="1200" smtClean="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3950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33163C74-47E9-42FE-880F-D3E188B4009B}" type="slidenum">
              <a:rPr lang="en-US" sz="1200" smtClean="0">
                <a:latin typeface="Arial" charset="0"/>
              </a:rPr>
              <a:pPr eaLnBrk="1" hangingPunct="1"/>
              <a:t>47</a:t>
            </a:fld>
            <a:endParaRPr lang="en-US" sz="1200" smtClean="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9965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855DE3C4-DC2D-4AF2-8EA8-35711B74094E}" type="slidenum">
              <a:rPr lang="en-US" sz="1200" smtClean="0">
                <a:latin typeface="Arial" charset="0"/>
              </a:rPr>
              <a:pPr eaLnBrk="1" hangingPunct="1"/>
              <a:t>48</a:t>
            </a:fld>
            <a:endParaRPr lang="en-US" sz="1200" smtClean="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65413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58E48155-0111-4F52-9EBA-298BEEAB1FAD}" type="slidenum">
              <a:rPr lang="en-US" sz="1200" smtClean="0">
                <a:latin typeface="Arial" charset="0"/>
              </a:rPr>
              <a:pPr eaLnBrk="1" hangingPunct="1"/>
              <a:t>49</a:t>
            </a:fld>
            <a:endParaRPr lang="en-US" sz="1200" smtClean="0">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24761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3283955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0E844A5D-8236-41A6-A8EF-E59ED70A2FB1}" type="slidenum">
              <a:rPr lang="en-US" sz="1200" smtClean="0">
                <a:latin typeface="Arial" charset="0"/>
              </a:rPr>
              <a:pPr eaLnBrk="1" hangingPunct="1"/>
              <a:t>50</a:t>
            </a:fld>
            <a:endParaRPr lang="en-US" sz="1200" smtClean="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4192940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A882EF0-2851-4375-A4E1-8F4364BCE21F}" type="slidenum">
              <a:rPr lang="en-US" sz="1200" smtClean="0">
                <a:latin typeface="Arial" charset="0"/>
              </a:rPr>
              <a:pPr eaLnBrk="1" hangingPunct="1"/>
              <a:t>52</a:t>
            </a:fld>
            <a:endParaRPr lang="en-US" sz="1200" smtClean="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97787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A1F34EF2-EB64-47E2-B487-20D242871DBE}" type="slidenum">
              <a:rPr lang="en-US" sz="1200" smtClean="0">
                <a:latin typeface="Arial" charset="0"/>
              </a:rPr>
              <a:pPr eaLnBrk="1" hangingPunct="1"/>
              <a:t>53</a:t>
            </a:fld>
            <a:endParaRPr lang="en-US" sz="1200" smtClean="0">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413283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73668DDF-2FDF-48FC-909A-AAA2992195CB}" type="slidenum">
              <a:rPr lang="en-US" sz="1200" smtClean="0">
                <a:latin typeface="Arial" charset="0"/>
              </a:rPr>
              <a:pPr eaLnBrk="1" hangingPunct="1"/>
              <a:t>54</a:t>
            </a:fld>
            <a:endParaRPr lang="en-US" sz="1200" smtClean="0">
              <a:latin typeface="Arial"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506783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0BBABE23-FE1B-4CA7-8513-CDAB9D2AA512}" type="slidenum">
              <a:rPr lang="en-US" sz="1200" smtClean="0">
                <a:latin typeface="Arial" charset="0"/>
              </a:rPr>
              <a:pPr eaLnBrk="1" hangingPunct="1"/>
              <a:t>55</a:t>
            </a:fld>
            <a:endParaRPr lang="en-US" sz="1200" smtClean="0">
              <a:latin typeface="Arial"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049219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5FB7982B-199A-490F-9232-84741E864906}" type="slidenum">
              <a:rPr lang="en-US" sz="1200" smtClean="0">
                <a:latin typeface="Arial" charset="0"/>
              </a:rPr>
              <a:pPr eaLnBrk="1" hangingPunct="1"/>
              <a:t>56</a:t>
            </a:fld>
            <a:endParaRPr lang="en-US" sz="1200" smtClean="0">
              <a:latin typeface="Arial"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82318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146</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147</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DFF4B2B8-669A-44DD-8FC0-3160D43692C6}" type="slidenum">
              <a:rPr lang="en-US" sz="1200" smtClean="0">
                <a:latin typeface="Arial" charset="0"/>
              </a:rPr>
              <a:pPr eaLnBrk="1" hangingPunct="1"/>
              <a:t>11</a:t>
            </a:fld>
            <a:endParaRPr lang="en-US" sz="1200" smtClean="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57606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15</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architecture of a computer system is very important and comprises many topics. The system has to ensure that memory is properly segregated and protected , ensure that only authorized subjects access objects, ensure that untrusted processes cannot perform activities that would put other processes at risk, control the flow of information, and define a domain of resources for each subject. It also must ensure that if the computer experiences any type of disruption, it will not result in an insecure state. Many of these issues are dealt with in the system’s security policy , and the security model is built to support the requirements of this policy. Once the security policy, model, and architecture have been developed, the computer operating system, or product, must be built, tested, evaluated, and rated. An evaluation is done by comparing the system to predefined criteria. The rating assigned to the system depends upon how it fulfills the requirements of the criteria. Customers use this rating to understand what they are really buying and how much they can trust this new product. Once the customer buys the product, it must be tested within their own environment to make sure it meets their company’s needs, which takes place through certification and accreditation processes.</a:t>
            </a:r>
          </a:p>
          <a:p>
            <a:endParaRPr lang="en-US" dirty="0" smtClean="0"/>
          </a:p>
          <a:p>
            <a:r>
              <a:rPr lang="en-US" dirty="0" smtClean="0"/>
              <a:t>Harris, Shon (2012-11-08). CISSP All-in-One Exam Guide, 6th Edition (Kindle Locations 8633-8641). McGraw-Hill Education. Kindle Edition. </a:t>
            </a:r>
          </a:p>
          <a:p>
            <a:endParaRPr lang="en-US" smtClean="0"/>
          </a:p>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dirty="0" smtClean="0"/>
          </a:p>
          <a:p>
            <a:r>
              <a:rPr lang="en-US" dirty="0"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16</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17</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fld id="{9786E920-5E94-4687-9875-100D4A432499}" type="slidenum">
              <a:rPr lang="en-US" sz="1200" smtClean="0">
                <a:latin typeface="Arial" charset="0"/>
              </a:rPr>
              <a:pPr eaLnBrk="1" hangingPunct="1"/>
              <a:t>20</a:t>
            </a:fld>
            <a:endParaRPr lang="en-US" sz="1200" smtClean="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761166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pPr lvl="0"/>
            <a:endParaRPr lang="en-US" noProof="0" smtClean="0"/>
          </a:p>
        </p:txBody>
      </p:sp>
    </p:spTree>
    <p:extLst>
      <p:ext uri="{BB962C8B-B14F-4D97-AF65-F5344CB8AC3E}">
        <p14:creationId xmlns:p14="http://schemas.microsoft.com/office/powerpoint/2010/main" val="36930849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 id="2147483702" r:id="rId20"/>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eval.utdallas.edu/"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ic3.gov/crimeschemes.aspx"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bxa.doc.gov/Encryption/Default.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eid.com/" TargetMode="External"/><Relationship Id="rId3" Type="http://schemas.openxmlformats.org/officeDocument/2006/relationships/hyperlink" Target="http://dictionary.lp.findlaw.com/" TargetMode="External"/><Relationship Id="rId7" Type="http://schemas.openxmlformats.org/officeDocument/2006/relationships/hyperlink" Target="http://www.bxa.doc.gov/Encryption/Default.ht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www.sll.state.tx.us/index.asp" TargetMode="External"/><Relationship Id="rId5" Type="http://schemas.openxmlformats.org/officeDocument/2006/relationships/hyperlink" Target="http://en.wikipedia.org/wiki/Statutory_law" TargetMode="External"/><Relationship Id="rId4" Type="http://schemas.openxmlformats.org/officeDocument/2006/relationships/hyperlink" Target="http://brandonlclark.com/glossary.html" TargetMode="External"/><Relationship Id="rId9" Type="http://schemas.openxmlformats.org/officeDocument/2006/relationships/hyperlink" Target="http://www.cert.or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Session </a:t>
            </a:r>
            <a:r>
              <a:rPr lang="en-US" dirty="0" smtClean="0"/>
              <a:t>10 </a:t>
            </a:r>
            <a:r>
              <a:rPr lang="en-US" dirty="0"/>
              <a:t>– </a:t>
            </a:r>
            <a:r>
              <a:rPr lang="en-US" dirty="0" smtClean="0"/>
              <a:t>Forensics</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pic>
        <p:nvPicPr>
          <p:cNvPr id="3" name="Picture 2"/>
          <p:cNvPicPr>
            <a:picLocks noChangeAspect="1"/>
          </p:cNvPicPr>
          <p:nvPr/>
        </p:nvPicPr>
        <p:blipFill>
          <a:blip r:embed="rId2"/>
          <a:stretch>
            <a:fillRect/>
          </a:stretch>
        </p:blipFill>
        <p:spPr>
          <a:xfrm>
            <a:off x="497840" y="533400"/>
            <a:ext cx="8017246" cy="5791200"/>
          </a:xfrm>
          <a:prstGeom prst="rect">
            <a:avLst/>
          </a:prstGeom>
        </p:spPr>
      </p:pic>
    </p:spTree>
    <p:extLst>
      <p:ext uri="{BB962C8B-B14F-4D97-AF65-F5344CB8AC3E}">
        <p14:creationId xmlns:p14="http://schemas.microsoft.com/office/powerpoint/2010/main" val="20162693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t>Economic Espionage Act of 1996</a:t>
            </a:r>
            <a:endParaRPr lang="en-US"/>
          </a:p>
        </p:txBody>
      </p:sp>
      <p:sp>
        <p:nvSpPr>
          <p:cNvPr id="84995" name="Rectangle 3"/>
          <p:cNvSpPr>
            <a:spLocks noGrp="1" noChangeArrowheads="1"/>
          </p:cNvSpPr>
          <p:nvPr>
            <p:ph idx="1"/>
          </p:nvPr>
        </p:nvSpPr>
        <p:spPr/>
        <p:txBody>
          <a:bodyPr/>
          <a:lstStyle/>
          <a:p>
            <a:pPr>
              <a:buNone/>
            </a:pPr>
            <a:r>
              <a:rPr lang="en-US" dirty="0" smtClean="0"/>
              <a:t>Provides the structure when dealing with corporate espionage.</a:t>
            </a:r>
          </a:p>
          <a:p>
            <a:r>
              <a:rPr lang="en-US" dirty="0" smtClean="0"/>
              <a:t>This allows the FBI to investigate corporate espionage cases.</a:t>
            </a:r>
            <a:endParaRPr lang="en-US" dirty="0"/>
          </a:p>
        </p:txBody>
      </p:sp>
    </p:spTree>
    <p:extLst>
      <p:ext uri="{BB962C8B-B14F-4D97-AF65-F5344CB8AC3E}">
        <p14:creationId xmlns:p14="http://schemas.microsoft.com/office/powerpoint/2010/main" val="12862823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Employee Privacy Issues</a:t>
            </a:r>
            <a:endParaRPr lang="en-US"/>
          </a:p>
        </p:txBody>
      </p:sp>
      <p:sp>
        <p:nvSpPr>
          <p:cNvPr id="89091" name="Rectangle 3"/>
          <p:cNvSpPr>
            <a:spLocks noGrp="1" noChangeArrowheads="1"/>
          </p:cNvSpPr>
          <p:nvPr>
            <p:ph idx="1"/>
          </p:nvPr>
        </p:nvSpPr>
        <p:spPr/>
        <p:txBody>
          <a:bodyPr>
            <a:normAutofit/>
          </a:bodyPr>
          <a:lstStyle/>
          <a:p>
            <a:pPr>
              <a:buNone/>
            </a:pPr>
            <a:r>
              <a:rPr lang="en-US" dirty="0" smtClean="0"/>
              <a:t>In any work environment the company must be able to protect it’s resources. Part of this will be monitoring employees activities.. However you must be careful.</a:t>
            </a:r>
          </a:p>
          <a:p>
            <a:endParaRPr lang="en-US" dirty="0" smtClean="0"/>
          </a:p>
          <a:p>
            <a:r>
              <a:rPr lang="en-US" dirty="0" smtClean="0"/>
              <a:t>A company MUST take proper steps to ensure that the employees KNOW what type of monitoring can take place. If they don’t they can be sued for violation of privacy laws.</a:t>
            </a:r>
          </a:p>
        </p:txBody>
      </p:sp>
    </p:spTree>
    <p:extLst>
      <p:ext uri="{BB962C8B-B14F-4D97-AF65-F5344CB8AC3E}">
        <p14:creationId xmlns:p14="http://schemas.microsoft.com/office/powerpoint/2010/main" val="33832985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t>Employee Privacy Issues</a:t>
            </a:r>
            <a:endParaRPr lang="en-US"/>
          </a:p>
        </p:txBody>
      </p:sp>
      <p:sp>
        <p:nvSpPr>
          <p:cNvPr id="91139" name="Rectangle 3"/>
          <p:cNvSpPr>
            <a:spLocks noGrp="1" noChangeArrowheads="1"/>
          </p:cNvSpPr>
          <p:nvPr>
            <p:ph idx="1"/>
          </p:nvPr>
        </p:nvSpPr>
        <p:spPr/>
        <p:txBody>
          <a:bodyPr>
            <a:normAutofit fontScale="92500"/>
          </a:bodyPr>
          <a:lstStyle/>
          <a:p>
            <a:r>
              <a:rPr lang="en-US" smtClean="0"/>
              <a:t>Monitoring must be work related.</a:t>
            </a:r>
          </a:p>
          <a:p>
            <a:r>
              <a:rPr lang="en-US" smtClean="0"/>
              <a:t>Monitoring must be done in a consistent way, and should happen in a broad manner. rather than just one or two people that are being monitored.</a:t>
            </a:r>
          </a:p>
          <a:p>
            <a:r>
              <a:rPr lang="en-US" smtClean="0"/>
              <a:t>Any monitoring should be stated in the security policy, </a:t>
            </a:r>
          </a:p>
          <a:p>
            <a:r>
              <a:rPr lang="en-US" smtClean="0"/>
              <a:t>Stated in employment agreements (which are signed by the employee) </a:t>
            </a:r>
          </a:p>
          <a:p>
            <a:r>
              <a:rPr lang="en-US" smtClean="0"/>
              <a:t>Login BANNERS* should be when they log in, stating that they will be monitored.</a:t>
            </a:r>
          </a:p>
          <a:p>
            <a:r>
              <a:rPr lang="en-US" smtClean="0"/>
              <a:t>(more) </a:t>
            </a:r>
            <a:endParaRPr lang="en-US"/>
          </a:p>
        </p:txBody>
      </p:sp>
    </p:spTree>
    <p:extLst>
      <p:ext uri="{BB962C8B-B14F-4D97-AF65-F5344CB8AC3E}">
        <p14:creationId xmlns:p14="http://schemas.microsoft.com/office/powerpoint/2010/main" val="12074223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mtClean="0"/>
              <a:t>Employee Privacy Issues</a:t>
            </a:r>
            <a:endParaRPr lang="en-US"/>
          </a:p>
        </p:txBody>
      </p:sp>
      <p:sp>
        <p:nvSpPr>
          <p:cNvPr id="94211" name="Rectangle 3"/>
          <p:cNvSpPr>
            <a:spLocks noGrp="1" noChangeArrowheads="1"/>
          </p:cNvSpPr>
          <p:nvPr>
            <p:ph idx="1"/>
          </p:nvPr>
        </p:nvSpPr>
        <p:spPr/>
        <p:txBody>
          <a:bodyPr/>
          <a:lstStyle/>
          <a:p>
            <a:r>
              <a:rPr lang="en-US" smtClean="0"/>
              <a:t>Email monitoring policy should state who can and cannot read employee messages and where they can read messages.</a:t>
            </a:r>
          </a:p>
          <a:p>
            <a:r>
              <a:rPr lang="en-US" smtClean="0"/>
              <a:t>A company must not promise privacy and then read messages, otherwise they may be sued.</a:t>
            </a:r>
          </a:p>
          <a:p>
            <a:r>
              <a:rPr lang="en-US" smtClean="0"/>
              <a:t>A company MUST state what types of activity are and are not allowed.</a:t>
            </a:r>
            <a:endParaRPr lang="en-US"/>
          </a:p>
        </p:txBody>
      </p:sp>
    </p:spTree>
    <p:extLst>
      <p:ext uri="{BB962C8B-B14F-4D97-AF65-F5344CB8AC3E}">
        <p14:creationId xmlns:p14="http://schemas.microsoft.com/office/powerpoint/2010/main" val="8851562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t>Company Liability issues</a:t>
            </a:r>
            <a:endParaRPr lang="en-US"/>
          </a:p>
        </p:txBody>
      </p:sp>
      <p:sp>
        <p:nvSpPr>
          <p:cNvPr id="95235" name="Rectangle 3"/>
          <p:cNvSpPr>
            <a:spLocks noGrp="1" noChangeArrowheads="1"/>
          </p:cNvSpPr>
          <p:nvPr>
            <p:ph idx="1"/>
          </p:nvPr>
        </p:nvSpPr>
        <p:spPr/>
        <p:txBody>
          <a:bodyPr>
            <a:normAutofit/>
          </a:bodyPr>
          <a:lstStyle/>
          <a:p>
            <a:r>
              <a:rPr lang="en-US" dirty="0" smtClean="0"/>
              <a:t>Due Diligence – Research into risks</a:t>
            </a:r>
          </a:p>
          <a:p>
            <a:r>
              <a:rPr lang="en-US" dirty="0" smtClean="0"/>
              <a:t>Due Care – operational activities to mitigate risk</a:t>
            </a:r>
          </a:p>
          <a:p>
            <a:r>
              <a:rPr lang="en-US" dirty="0" smtClean="0"/>
              <a:t>Downstream liability – if we give private information to another company (partner maybe) and they don’t protect it, properly we can be sued.</a:t>
            </a:r>
          </a:p>
          <a:p>
            <a:r>
              <a:rPr lang="en-US" dirty="0" smtClean="0"/>
              <a:t>Cracker attacks – if a company does not provide the necessary level of protection and personal or financial data is stolen, they may also be held liable for being negligent in it’s protection of data.</a:t>
            </a:r>
            <a:endParaRPr lang="en-US" dirty="0"/>
          </a:p>
        </p:txBody>
      </p:sp>
    </p:spTree>
    <p:extLst>
      <p:ext uri="{BB962C8B-B14F-4D97-AF65-F5344CB8AC3E}">
        <p14:creationId xmlns:p14="http://schemas.microsoft.com/office/powerpoint/2010/main" val="20803948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4"/>
          <p:cNvSpPr>
            <a:spLocks noGrp="1" noChangeArrowheads="1"/>
          </p:cNvSpPr>
          <p:nvPr>
            <p:ph type="ctrTitle"/>
          </p:nvPr>
        </p:nvSpPr>
        <p:spPr/>
        <p:txBody>
          <a:bodyPr/>
          <a:lstStyle/>
          <a:p>
            <a:r>
              <a:rPr lang="en-US"/>
              <a:t>Computer Forensic Investigation</a:t>
            </a:r>
          </a:p>
        </p:txBody>
      </p:sp>
    </p:spTree>
    <p:extLst>
      <p:ext uri="{BB962C8B-B14F-4D97-AF65-F5344CB8AC3E}">
        <p14:creationId xmlns:p14="http://schemas.microsoft.com/office/powerpoint/2010/main" val="36502716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dirty="0" smtClean="0"/>
              <a:t>Investigations</a:t>
            </a:r>
            <a:endParaRPr lang="en-US" dirty="0"/>
          </a:p>
        </p:txBody>
      </p:sp>
      <p:sp>
        <p:nvSpPr>
          <p:cNvPr id="98307" name="Rectangle 3"/>
          <p:cNvSpPr>
            <a:spLocks noGrp="1" noChangeArrowheads="1"/>
          </p:cNvSpPr>
          <p:nvPr>
            <p:ph idx="1"/>
          </p:nvPr>
        </p:nvSpPr>
        <p:spPr/>
        <p:txBody>
          <a:bodyPr/>
          <a:lstStyle/>
          <a:p>
            <a:pPr>
              <a:buNone/>
            </a:pPr>
            <a:r>
              <a:rPr lang="en-US" dirty="0" smtClean="0"/>
              <a:t>Computer Crimes are increasing, security professionals should understand how investigations should be carried out.</a:t>
            </a:r>
          </a:p>
          <a:p>
            <a:r>
              <a:rPr lang="en-US" dirty="0" smtClean="0"/>
              <a:t>It is critical that any computer investigation be carried out in a way such that evidence is admissible in court. There are many steps that we need to carry out appropriately. Which we will talk about soon.</a:t>
            </a:r>
            <a:endParaRPr lang="en-US" dirty="0"/>
          </a:p>
        </p:txBody>
      </p:sp>
    </p:spTree>
    <p:extLst>
      <p:ext uri="{BB962C8B-B14F-4D97-AF65-F5344CB8AC3E}">
        <p14:creationId xmlns:p14="http://schemas.microsoft.com/office/powerpoint/2010/main" val="40904558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smtClean="0"/>
              <a:t>Incident Response </a:t>
            </a:r>
            <a:endParaRPr lang="en-US" dirty="0"/>
          </a:p>
        </p:txBody>
      </p:sp>
      <p:sp>
        <p:nvSpPr>
          <p:cNvPr id="103427" name="Rectangle 3"/>
          <p:cNvSpPr>
            <a:spLocks noGrp="1" noChangeArrowheads="1"/>
          </p:cNvSpPr>
          <p:nvPr>
            <p:ph idx="1"/>
          </p:nvPr>
        </p:nvSpPr>
        <p:spPr/>
        <p:txBody>
          <a:bodyPr/>
          <a:lstStyle/>
          <a:p>
            <a:pPr>
              <a:buNone/>
            </a:pPr>
            <a:r>
              <a:rPr lang="en-US" dirty="0" smtClean="0"/>
              <a:t>Terms</a:t>
            </a:r>
          </a:p>
          <a:p>
            <a:r>
              <a:rPr lang="en-US" dirty="0" smtClean="0"/>
              <a:t>Event – a negative occurrence that can be observed, verified and documented.</a:t>
            </a:r>
          </a:p>
          <a:p>
            <a:r>
              <a:rPr lang="en-US" dirty="0" smtClean="0"/>
              <a:t>Incident – a series of events that negatively affects the company or impacts it’s security posture.</a:t>
            </a:r>
          </a:p>
          <a:p>
            <a:endParaRPr lang="en-US" dirty="0" smtClean="0"/>
          </a:p>
        </p:txBody>
      </p:sp>
    </p:spTree>
    <p:extLst>
      <p:ext uri="{BB962C8B-B14F-4D97-AF65-F5344CB8AC3E}">
        <p14:creationId xmlns:p14="http://schemas.microsoft.com/office/powerpoint/2010/main" val="23622125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t>Incident Response</a:t>
            </a:r>
            <a:endParaRPr lang="en-US"/>
          </a:p>
        </p:txBody>
      </p:sp>
      <p:sp>
        <p:nvSpPr>
          <p:cNvPr id="104451" name="Rectangle 3"/>
          <p:cNvSpPr>
            <a:spLocks noGrp="1" noChangeArrowheads="1"/>
          </p:cNvSpPr>
          <p:nvPr>
            <p:ph idx="1"/>
          </p:nvPr>
        </p:nvSpPr>
        <p:spPr/>
        <p:txBody>
          <a:bodyPr>
            <a:normAutofit fontScale="92500"/>
          </a:bodyPr>
          <a:lstStyle/>
          <a:p>
            <a:pPr>
              <a:buNone/>
            </a:pPr>
            <a:r>
              <a:rPr lang="en-US" dirty="0" smtClean="0"/>
              <a:t>It is very important that a response to an incident be in a controlled an methodic manner. Once detected the evidence should remain unaltered until someone familiar with the proper procedures for collecting data from a computer crime can be involved. Otherwise data can be destroyed or invalidated.</a:t>
            </a:r>
          </a:p>
          <a:p>
            <a:pPr>
              <a:buNone/>
            </a:pPr>
            <a:r>
              <a:rPr lang="en-US" dirty="0" smtClean="0"/>
              <a:t>There should also be a company incident response policy that lays out procedures. It should indicate if a system should immediately be taken off line, or continue functioning (why would we do either?) and cover other concerns.</a:t>
            </a:r>
            <a:endParaRPr lang="en-US" dirty="0"/>
          </a:p>
        </p:txBody>
      </p:sp>
    </p:spTree>
    <p:extLst>
      <p:ext uri="{BB962C8B-B14F-4D97-AF65-F5344CB8AC3E}">
        <p14:creationId xmlns:p14="http://schemas.microsoft.com/office/powerpoint/2010/main" val="5741792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Incident Response</a:t>
            </a:r>
          </a:p>
        </p:txBody>
      </p:sp>
      <p:sp>
        <p:nvSpPr>
          <p:cNvPr id="108547" name="Rectangle 3"/>
          <p:cNvSpPr>
            <a:spLocks noGrp="1" noChangeArrowheads="1"/>
          </p:cNvSpPr>
          <p:nvPr>
            <p:ph idx="1"/>
          </p:nvPr>
        </p:nvSpPr>
        <p:spPr/>
        <p:txBody>
          <a:bodyPr/>
          <a:lstStyle/>
          <a:p>
            <a:pPr>
              <a:buFontTx/>
              <a:buNone/>
            </a:pPr>
            <a:r>
              <a:rPr lang="en-US"/>
              <a:t>All organizations should also develop an incident response team. The team should have </a:t>
            </a:r>
          </a:p>
          <a:p>
            <a:r>
              <a:rPr lang="en-US"/>
              <a:t>Someone from senior management</a:t>
            </a:r>
          </a:p>
          <a:p>
            <a:r>
              <a:rPr lang="en-US"/>
              <a:t>A network administrator / system admin</a:t>
            </a:r>
          </a:p>
          <a:p>
            <a:r>
              <a:rPr lang="en-US"/>
              <a:t>Security officer</a:t>
            </a:r>
          </a:p>
          <a:p>
            <a:r>
              <a:rPr lang="en-US"/>
              <a:t>Public affairs personnel etc </a:t>
            </a:r>
          </a:p>
        </p:txBody>
      </p:sp>
    </p:spTree>
    <p:extLst>
      <p:ext uri="{BB962C8B-B14F-4D97-AF65-F5344CB8AC3E}">
        <p14:creationId xmlns:p14="http://schemas.microsoft.com/office/powerpoint/2010/main" val="2851858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Interview Steps</a:t>
            </a:r>
          </a:p>
        </p:txBody>
      </p:sp>
      <p:graphicFrame>
        <p:nvGraphicFramePr>
          <p:cNvPr id="565251" name="Group 3"/>
          <p:cNvGraphicFramePr>
            <a:graphicFrameLocks noGrp="1"/>
          </p:cNvGraphicFramePr>
          <p:nvPr>
            <p:ph type="tbl" idx="4294967295"/>
          </p:nvPr>
        </p:nvGraphicFramePr>
        <p:xfrm>
          <a:off x="0" y="1219200"/>
          <a:ext cx="8839200" cy="5151445"/>
        </p:xfrm>
        <a:graphic>
          <a:graphicData uri="http://schemas.openxmlformats.org/drawingml/2006/table">
            <a:tbl>
              <a:tblPr/>
              <a:tblGrid>
                <a:gridCol w="1981200">
                  <a:extLst>
                    <a:ext uri="{9D8B030D-6E8A-4147-A177-3AD203B41FA5}">
                      <a16:colId xmlns:a16="http://schemas.microsoft.com/office/drawing/2014/main" xmlns="" val="20000"/>
                    </a:ext>
                  </a:extLst>
                </a:gridCol>
                <a:gridCol w="6858000">
                  <a:extLst>
                    <a:ext uri="{9D8B030D-6E8A-4147-A177-3AD203B41FA5}">
                      <a16:colId xmlns:a16="http://schemas.microsoft.com/office/drawing/2014/main" xmlns="" val="20001"/>
                    </a:ext>
                  </a:extLst>
                </a:gridCol>
              </a:tblGrid>
              <a:tr h="365125">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600" b="1" i="0" u="none" strike="noStrike" cap="none" normalizeH="0" baseline="0" dirty="0" smtClean="0">
                          <a:ln>
                            <a:noFill/>
                          </a:ln>
                          <a:solidFill>
                            <a:srgbClr val="000000"/>
                          </a:solidFill>
                          <a:effectLst/>
                          <a:latin typeface="Arial" charset="0"/>
                        </a:rPr>
                        <a:t>Step</a:t>
                      </a:r>
                    </a:p>
                  </a:txBody>
                  <a:tcPr marL="45720" marR="45720" anchor="ctr" horzOverflow="overflow">
                    <a:lnL cap="flat">
                      <a:noFill/>
                    </a:lnL>
                    <a:lnR>
                      <a:noFill/>
                    </a:lnR>
                    <a:lnT w="38100" cap="flat" cmpd="sng" algn="ctr">
                      <a:solidFill>
                        <a:schemeClr val="tx1"/>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600" b="1" i="0" u="none" strike="noStrike" cap="none" normalizeH="0" baseline="0" smtClean="0">
                          <a:ln>
                            <a:noFill/>
                          </a:ln>
                          <a:solidFill>
                            <a:srgbClr val="000000"/>
                          </a:solidFill>
                          <a:effectLst/>
                          <a:latin typeface="Arial" charset="0"/>
                        </a:rPr>
                        <a:t>Question to Ask</a:t>
                      </a:r>
                    </a:p>
                  </a:txBody>
                  <a:tcPr marL="45720" marR="45720" anchor="ctr" horzOverflow="overflow">
                    <a:lnL>
                      <a:noFill/>
                    </a:lnL>
                    <a:lnR cap="flat">
                      <a:noFill/>
                    </a:lnR>
                    <a:lnT w="38100" cap="flat" cmpd="sng" algn="ctr">
                      <a:solidFill>
                        <a:schemeClr val="tx1"/>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xmlns="" val="10000"/>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Why are you here? Why are we asking these questions?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Did you do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Who do you suspect did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Is there anyone you would vouch for that would not have done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How do you feel about being interviewed about this matter?</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Do you think it really happened?</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Who would have the opportunity to do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Why would someone do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Has the thought ever crossed your mind to do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Why would you not carry out that thought?</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What should happen to the individual who did this?</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Should this person be given a second chance?</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When this is over, how do you expect it to turn out?</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What did you do first thing in the morning?</a:t>
                      </a:r>
                    </a:p>
                  </a:txBody>
                  <a:tcPr anchor="ctr" horzOverflow="overflow">
                    <a:lnL>
                      <a:noFill/>
                    </a:lnL>
                    <a:lnR cap="flat">
                      <a:noFill/>
                    </a:lnR>
                    <a:lnT w="19050" cap="flat" cmpd="sng" algn="ctr">
                      <a:solidFill>
                        <a:srgbClr val="C0C0C0"/>
                      </a:solidFill>
                      <a:prstDash val="solid"/>
                      <a:round/>
                      <a:headEnd type="none" w="med" len="med"/>
                      <a:tailEnd type="none" w="med" len="med"/>
                    </a:lnT>
                    <a:lnB w="190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4"/>
                  </a:ext>
                </a:extLst>
              </a:tr>
              <a:tr h="319088">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0" lang="en-US" sz="1300" b="0" i="0" u="none" strike="noStrike" cap="none" normalizeH="0" baseline="0" smtClean="0">
                        <a:ln>
                          <a:noFill/>
                        </a:ln>
                        <a:solidFill>
                          <a:srgbClr val="000000"/>
                        </a:solidFill>
                        <a:effectLst/>
                        <a:latin typeface="Arial" charset="0"/>
                      </a:endParaRPr>
                    </a:p>
                  </a:txBody>
                  <a:tcPr anchor="ctr" horzOverflow="overflow">
                    <a:lnL cap="flat">
                      <a:noFill/>
                    </a:lnL>
                    <a:lnR>
                      <a:noFill/>
                    </a:lnR>
                    <a:lnT w="19050" cap="flat" cmpd="sng" algn="ctr">
                      <a:solidFill>
                        <a:srgbClr val="C0C0C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200" b="1" i="0" u="none" strike="noStrike" cap="none" normalizeH="0" baseline="0" dirty="0" smtClean="0">
                          <a:ln>
                            <a:noFill/>
                          </a:ln>
                          <a:solidFill>
                            <a:srgbClr val="000000"/>
                          </a:solidFill>
                          <a:effectLst/>
                          <a:latin typeface="Arial" charset="0"/>
                        </a:rPr>
                        <a:t>Is there any reason we would suspect you did this when we review the evidence?</a:t>
                      </a:r>
                    </a:p>
                  </a:txBody>
                  <a:tcPr anchor="ctr" horzOverflow="overflow">
                    <a:lnL>
                      <a:noFill/>
                    </a:lnL>
                    <a:lnR cap="flat">
                      <a:noFill/>
                    </a:lnR>
                    <a:lnT w="19050" cap="flat" cmpd="sng" algn="ctr">
                      <a:solidFill>
                        <a:srgbClr val="C0C0C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5"/>
                  </a:ext>
                </a:extLst>
              </a:tr>
            </a:tbl>
          </a:graphicData>
        </a:graphic>
      </p:graphicFrame>
      <p:sp>
        <p:nvSpPr>
          <p:cNvPr id="565317" name="Text Box 69"/>
          <p:cNvSpPr txBox="1">
            <a:spLocks noChangeArrowheads="1"/>
          </p:cNvSpPr>
          <p:nvPr/>
        </p:nvSpPr>
        <p:spPr bwMode="auto">
          <a:xfrm>
            <a:off x="228600" y="1522413"/>
            <a:ext cx="1828800"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Black" pitchFamily="34" charset="0"/>
              </a:defRPr>
            </a:lvl1pPr>
            <a:lvl2pPr marL="742950" indent="-285750" eaLnBrk="0" hangingPunct="0">
              <a:defRPr sz="2400">
                <a:solidFill>
                  <a:schemeClr val="tx1"/>
                </a:solidFill>
                <a:latin typeface="Arial Black" pitchFamily="34" charset="0"/>
              </a:defRPr>
            </a:lvl2pPr>
            <a:lvl3pPr marL="1143000" indent="-228600" eaLnBrk="0" hangingPunct="0">
              <a:defRPr sz="2400">
                <a:solidFill>
                  <a:schemeClr val="tx1"/>
                </a:solidFill>
                <a:latin typeface="Arial Black" pitchFamily="34" charset="0"/>
              </a:defRPr>
            </a:lvl3pPr>
            <a:lvl4pPr marL="1600200" indent="-228600" eaLnBrk="0" hangingPunct="0">
              <a:defRPr sz="2400">
                <a:solidFill>
                  <a:schemeClr val="tx1"/>
                </a:solidFill>
                <a:latin typeface="Arial Black" pitchFamily="34" charset="0"/>
              </a:defRPr>
            </a:lvl4pPr>
            <a:lvl5pPr marL="2057400" indent="-228600" eaLnBrk="0" hangingPunct="0">
              <a:defRPr sz="2400">
                <a:solidFill>
                  <a:schemeClr val="tx1"/>
                </a:solidFill>
                <a:latin typeface="Arial Black" pitchFamily="34" charset="0"/>
              </a:defRPr>
            </a:lvl5pPr>
            <a:lvl6pPr marL="2514600" indent="-228600" eaLnBrk="0" fontAlgn="base" hangingPunct="0">
              <a:spcBef>
                <a:spcPct val="0"/>
              </a:spcBef>
              <a:spcAft>
                <a:spcPct val="0"/>
              </a:spcAft>
              <a:defRPr sz="2400">
                <a:solidFill>
                  <a:schemeClr val="tx1"/>
                </a:solidFill>
                <a:latin typeface="Arial Black" pitchFamily="34" charset="0"/>
              </a:defRPr>
            </a:lvl6pPr>
            <a:lvl7pPr marL="2971800" indent="-228600" eaLnBrk="0" fontAlgn="base" hangingPunct="0">
              <a:spcBef>
                <a:spcPct val="0"/>
              </a:spcBef>
              <a:spcAft>
                <a:spcPct val="0"/>
              </a:spcAft>
              <a:defRPr sz="2400">
                <a:solidFill>
                  <a:schemeClr val="tx1"/>
                </a:solidFill>
                <a:latin typeface="Arial Black" pitchFamily="34" charset="0"/>
              </a:defRPr>
            </a:lvl7pPr>
            <a:lvl8pPr marL="3429000" indent="-228600" eaLnBrk="0" fontAlgn="base" hangingPunct="0">
              <a:spcBef>
                <a:spcPct val="0"/>
              </a:spcBef>
              <a:spcAft>
                <a:spcPct val="0"/>
              </a:spcAft>
              <a:defRPr sz="2400">
                <a:solidFill>
                  <a:schemeClr val="tx1"/>
                </a:solidFill>
                <a:latin typeface="Arial Black" pitchFamily="34" charset="0"/>
              </a:defRPr>
            </a:lvl8pPr>
            <a:lvl9pPr marL="3886200" indent="-228600" eaLnBrk="0" fontAlgn="base" hangingPunct="0">
              <a:spcBef>
                <a:spcPct val="0"/>
              </a:spcBef>
              <a:spcAft>
                <a:spcPct val="0"/>
              </a:spcAft>
              <a:defRPr sz="2400">
                <a:solidFill>
                  <a:schemeClr val="tx1"/>
                </a:solidFill>
                <a:latin typeface="Arial Black" pitchFamily="34" charset="0"/>
              </a:defRPr>
            </a:lvl9pPr>
          </a:lstStyle>
          <a:p>
            <a:pPr eaLnBrk="1" hangingPunct="1">
              <a:lnSpc>
                <a:spcPct val="150000"/>
              </a:lnSpc>
            </a:pPr>
            <a:r>
              <a:rPr lang="en-US" sz="1400">
                <a:solidFill>
                  <a:srgbClr val="000000"/>
                </a:solidFill>
                <a:latin typeface="Arial" charset="0"/>
              </a:rPr>
              <a:t>Reason</a:t>
            </a:r>
          </a:p>
          <a:p>
            <a:pPr eaLnBrk="1" hangingPunct="1">
              <a:lnSpc>
                <a:spcPct val="150000"/>
              </a:lnSpc>
            </a:pPr>
            <a:r>
              <a:rPr lang="en-US" sz="1400">
                <a:solidFill>
                  <a:srgbClr val="000000"/>
                </a:solidFill>
                <a:latin typeface="Arial" charset="0"/>
              </a:rPr>
              <a:t>You</a:t>
            </a:r>
          </a:p>
          <a:p>
            <a:pPr eaLnBrk="1" hangingPunct="1">
              <a:lnSpc>
                <a:spcPct val="150000"/>
              </a:lnSpc>
            </a:pPr>
            <a:r>
              <a:rPr lang="en-US" sz="1400">
                <a:solidFill>
                  <a:srgbClr val="000000"/>
                </a:solidFill>
                <a:latin typeface="Arial" charset="0"/>
              </a:rPr>
              <a:t>Suspicion</a:t>
            </a:r>
          </a:p>
          <a:p>
            <a:pPr eaLnBrk="1" hangingPunct="1">
              <a:lnSpc>
                <a:spcPct val="150000"/>
              </a:lnSpc>
            </a:pPr>
            <a:r>
              <a:rPr lang="en-US" sz="1400">
                <a:solidFill>
                  <a:srgbClr val="000000"/>
                </a:solidFill>
                <a:latin typeface="Arial" charset="0"/>
              </a:rPr>
              <a:t>Vouch</a:t>
            </a:r>
          </a:p>
          <a:p>
            <a:pPr eaLnBrk="1" hangingPunct="1">
              <a:lnSpc>
                <a:spcPct val="150000"/>
              </a:lnSpc>
            </a:pPr>
            <a:r>
              <a:rPr lang="en-US" sz="1400">
                <a:solidFill>
                  <a:srgbClr val="000000"/>
                </a:solidFill>
                <a:latin typeface="Arial" charset="0"/>
              </a:rPr>
              <a:t>Attitude</a:t>
            </a:r>
          </a:p>
          <a:p>
            <a:pPr eaLnBrk="1" hangingPunct="1">
              <a:lnSpc>
                <a:spcPct val="150000"/>
              </a:lnSpc>
            </a:pPr>
            <a:r>
              <a:rPr lang="en-US" sz="1400">
                <a:solidFill>
                  <a:srgbClr val="000000"/>
                </a:solidFill>
                <a:latin typeface="Arial" charset="0"/>
              </a:rPr>
              <a:t>Credibility</a:t>
            </a:r>
          </a:p>
          <a:p>
            <a:pPr eaLnBrk="1" hangingPunct="1">
              <a:lnSpc>
                <a:spcPct val="150000"/>
              </a:lnSpc>
            </a:pPr>
            <a:r>
              <a:rPr lang="en-US" sz="1400">
                <a:solidFill>
                  <a:srgbClr val="000000"/>
                </a:solidFill>
                <a:latin typeface="Arial" charset="0"/>
              </a:rPr>
              <a:t>Opportunity</a:t>
            </a:r>
          </a:p>
          <a:p>
            <a:pPr eaLnBrk="1" hangingPunct="1">
              <a:lnSpc>
                <a:spcPct val="150000"/>
              </a:lnSpc>
            </a:pPr>
            <a:r>
              <a:rPr lang="en-US" sz="1400">
                <a:solidFill>
                  <a:srgbClr val="000000"/>
                </a:solidFill>
                <a:latin typeface="Arial" charset="0"/>
              </a:rPr>
              <a:t>Motive</a:t>
            </a:r>
          </a:p>
          <a:p>
            <a:pPr eaLnBrk="1" hangingPunct="1">
              <a:lnSpc>
                <a:spcPct val="150000"/>
              </a:lnSpc>
            </a:pPr>
            <a:r>
              <a:rPr lang="en-US" sz="1400">
                <a:solidFill>
                  <a:srgbClr val="000000"/>
                </a:solidFill>
                <a:latin typeface="Arial" charset="0"/>
              </a:rPr>
              <a:t>Think</a:t>
            </a:r>
          </a:p>
          <a:p>
            <a:pPr eaLnBrk="1" hangingPunct="1">
              <a:lnSpc>
                <a:spcPct val="150000"/>
              </a:lnSpc>
            </a:pPr>
            <a:r>
              <a:rPr lang="en-US" sz="1400">
                <a:solidFill>
                  <a:srgbClr val="000000"/>
                </a:solidFill>
                <a:latin typeface="Arial" charset="0"/>
              </a:rPr>
              <a:t>Objection</a:t>
            </a:r>
          </a:p>
          <a:p>
            <a:pPr eaLnBrk="1" hangingPunct="1">
              <a:lnSpc>
                <a:spcPct val="150000"/>
              </a:lnSpc>
            </a:pPr>
            <a:r>
              <a:rPr lang="en-US" sz="1400">
                <a:solidFill>
                  <a:srgbClr val="000000"/>
                </a:solidFill>
                <a:latin typeface="Arial" charset="0"/>
              </a:rPr>
              <a:t>Punishment</a:t>
            </a:r>
          </a:p>
          <a:p>
            <a:pPr eaLnBrk="1" hangingPunct="1">
              <a:lnSpc>
                <a:spcPct val="150000"/>
              </a:lnSpc>
            </a:pPr>
            <a:r>
              <a:rPr lang="en-US" sz="1400">
                <a:solidFill>
                  <a:srgbClr val="000000"/>
                </a:solidFill>
                <a:latin typeface="Arial" charset="0"/>
              </a:rPr>
              <a:t>2nd Chance</a:t>
            </a:r>
          </a:p>
          <a:p>
            <a:pPr eaLnBrk="1" hangingPunct="1">
              <a:lnSpc>
                <a:spcPct val="150000"/>
              </a:lnSpc>
            </a:pPr>
            <a:r>
              <a:rPr lang="en-US" sz="1400">
                <a:solidFill>
                  <a:srgbClr val="000000"/>
                </a:solidFill>
                <a:latin typeface="Arial" charset="0"/>
              </a:rPr>
              <a:t>Results</a:t>
            </a:r>
          </a:p>
          <a:p>
            <a:pPr eaLnBrk="1" hangingPunct="1">
              <a:lnSpc>
                <a:spcPct val="150000"/>
              </a:lnSpc>
            </a:pPr>
            <a:r>
              <a:rPr lang="en-US" sz="1400">
                <a:solidFill>
                  <a:srgbClr val="000000"/>
                </a:solidFill>
                <a:latin typeface="Arial" charset="0"/>
              </a:rPr>
              <a:t>Alibi Account</a:t>
            </a:r>
          </a:p>
          <a:p>
            <a:pPr eaLnBrk="1" hangingPunct="1">
              <a:lnSpc>
                <a:spcPct val="150000"/>
              </a:lnSpc>
            </a:pPr>
            <a:r>
              <a:rPr lang="en-US" sz="1400">
                <a:solidFill>
                  <a:srgbClr val="000000"/>
                </a:solidFill>
                <a:latin typeface="Arial" charset="0"/>
              </a:rPr>
              <a:t>Bait</a:t>
            </a:r>
          </a:p>
        </p:txBody>
      </p:sp>
    </p:spTree>
    <p:extLst>
      <p:ext uri="{BB962C8B-B14F-4D97-AF65-F5344CB8AC3E}">
        <p14:creationId xmlns:p14="http://schemas.microsoft.com/office/powerpoint/2010/main" val="2083532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5000"/>
                                  </p:iterate>
                                  <p:childTnLst>
                                    <p:set>
                                      <p:cBhvr>
                                        <p:cTn id="6" dur="1" fill="hold">
                                          <p:stCondLst>
                                            <p:cond delay="0"/>
                                          </p:stCondLst>
                                        </p:cTn>
                                        <p:tgtEl>
                                          <p:spTgt spid="565317">
                                            <p:txEl>
                                              <p:pRg st="0" end="0"/>
                                            </p:txEl>
                                          </p:spTgt>
                                        </p:tgtEl>
                                        <p:attrNameLst>
                                          <p:attrName>style.visibility</p:attrName>
                                        </p:attrNameLst>
                                      </p:cBhvr>
                                      <p:to>
                                        <p:strVal val="visible"/>
                                      </p:to>
                                    </p:set>
                                    <p:animEffect transition="in" filter="fade">
                                      <p:cBhvr>
                                        <p:cTn id="7" dur="500"/>
                                        <p:tgtEl>
                                          <p:spTgt spid="565317">
                                            <p:txEl>
                                              <p:pRg st="0" end="0"/>
                                            </p:txEl>
                                          </p:spTgt>
                                        </p:tgtEl>
                                      </p:cBhvr>
                                    </p:animEffect>
                                    <p:anim calcmode="lin" valueType="num">
                                      <p:cBhvr>
                                        <p:cTn id="8" dur="500" fill="hold"/>
                                        <p:tgtEl>
                                          <p:spTgt spid="565317">
                                            <p:txEl>
                                              <p:pRg st="0" end="0"/>
                                            </p:txEl>
                                          </p:spTgt>
                                        </p:tgtEl>
                                        <p:attrNameLst>
                                          <p:attrName>ppt_x</p:attrName>
                                        </p:attrNameLst>
                                      </p:cBhvr>
                                      <p:tavLst>
                                        <p:tav tm="0">
                                          <p:val>
                                            <p:strVal val="#ppt_x-.1"/>
                                          </p:val>
                                        </p:tav>
                                        <p:tav tm="100000">
                                          <p:val>
                                            <p:strVal val="#ppt_x"/>
                                          </p:val>
                                        </p:tav>
                                      </p:tavLst>
                                    </p:anim>
                                    <p:anim calcmode="lin" valueType="num">
                                      <p:cBhvr>
                                        <p:cTn id="9" dur="500" fill="hold"/>
                                        <p:tgtEl>
                                          <p:spTgt spid="56531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0" end="0"/>
                                            </p:txEl>
                                          </p:spTgt>
                                        </p:tgtEl>
                                        <p:attrNameLst>
                                          <p:attrName>ppt_c</p:attrName>
                                        </p:attrNameLst>
                                      </p:cBhvr>
                                      <p:to>
                                        <a:srgbClr val="777777"/>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5000"/>
                                  </p:iterate>
                                  <p:childTnLst>
                                    <p:set>
                                      <p:cBhvr>
                                        <p:cTn id="13" dur="1" fill="hold">
                                          <p:stCondLst>
                                            <p:cond delay="0"/>
                                          </p:stCondLst>
                                        </p:cTn>
                                        <p:tgtEl>
                                          <p:spTgt spid="565317">
                                            <p:txEl>
                                              <p:pRg st="1" end="1"/>
                                            </p:txEl>
                                          </p:spTgt>
                                        </p:tgtEl>
                                        <p:attrNameLst>
                                          <p:attrName>style.visibility</p:attrName>
                                        </p:attrNameLst>
                                      </p:cBhvr>
                                      <p:to>
                                        <p:strVal val="visible"/>
                                      </p:to>
                                    </p:set>
                                    <p:animEffect transition="in" filter="fade">
                                      <p:cBhvr>
                                        <p:cTn id="14" dur="500"/>
                                        <p:tgtEl>
                                          <p:spTgt spid="565317">
                                            <p:txEl>
                                              <p:pRg st="1" end="1"/>
                                            </p:txEl>
                                          </p:spTgt>
                                        </p:tgtEl>
                                      </p:cBhvr>
                                    </p:animEffect>
                                    <p:anim calcmode="lin" valueType="num">
                                      <p:cBhvr>
                                        <p:cTn id="15" dur="500" fill="hold"/>
                                        <p:tgtEl>
                                          <p:spTgt spid="565317">
                                            <p:txEl>
                                              <p:pRg st="1" end="1"/>
                                            </p:txEl>
                                          </p:spTgt>
                                        </p:tgtEl>
                                        <p:attrNameLst>
                                          <p:attrName>ppt_x</p:attrName>
                                        </p:attrNameLst>
                                      </p:cBhvr>
                                      <p:tavLst>
                                        <p:tav tm="0">
                                          <p:val>
                                            <p:strVal val="#ppt_x-.1"/>
                                          </p:val>
                                        </p:tav>
                                        <p:tav tm="100000">
                                          <p:val>
                                            <p:strVal val="#ppt_x"/>
                                          </p:val>
                                        </p:tav>
                                      </p:tavLst>
                                    </p:anim>
                                    <p:anim calcmode="lin" valueType="num">
                                      <p:cBhvr>
                                        <p:cTn id="16" dur="500" fill="hold"/>
                                        <p:tgtEl>
                                          <p:spTgt spid="56531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 end="1"/>
                                            </p:txEl>
                                          </p:spTgt>
                                        </p:tgtEl>
                                        <p:attrNameLst>
                                          <p:attrName>ppt_c</p:attrName>
                                        </p:attrNameLst>
                                      </p:cBhvr>
                                      <p:to>
                                        <a:srgbClr val="777777"/>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5000"/>
                                  </p:iterate>
                                  <p:childTnLst>
                                    <p:set>
                                      <p:cBhvr>
                                        <p:cTn id="20" dur="1" fill="hold">
                                          <p:stCondLst>
                                            <p:cond delay="0"/>
                                          </p:stCondLst>
                                        </p:cTn>
                                        <p:tgtEl>
                                          <p:spTgt spid="565317">
                                            <p:txEl>
                                              <p:pRg st="2" end="2"/>
                                            </p:txEl>
                                          </p:spTgt>
                                        </p:tgtEl>
                                        <p:attrNameLst>
                                          <p:attrName>style.visibility</p:attrName>
                                        </p:attrNameLst>
                                      </p:cBhvr>
                                      <p:to>
                                        <p:strVal val="visible"/>
                                      </p:to>
                                    </p:set>
                                    <p:animEffect transition="in" filter="fade">
                                      <p:cBhvr>
                                        <p:cTn id="21" dur="500"/>
                                        <p:tgtEl>
                                          <p:spTgt spid="565317">
                                            <p:txEl>
                                              <p:pRg st="2" end="2"/>
                                            </p:txEl>
                                          </p:spTgt>
                                        </p:tgtEl>
                                      </p:cBhvr>
                                    </p:animEffect>
                                    <p:anim calcmode="lin" valueType="num">
                                      <p:cBhvr>
                                        <p:cTn id="22" dur="500" fill="hold"/>
                                        <p:tgtEl>
                                          <p:spTgt spid="565317">
                                            <p:txEl>
                                              <p:pRg st="2" end="2"/>
                                            </p:txEl>
                                          </p:spTgt>
                                        </p:tgtEl>
                                        <p:attrNameLst>
                                          <p:attrName>ppt_x</p:attrName>
                                        </p:attrNameLst>
                                      </p:cBhvr>
                                      <p:tavLst>
                                        <p:tav tm="0">
                                          <p:val>
                                            <p:strVal val="#ppt_x-.1"/>
                                          </p:val>
                                        </p:tav>
                                        <p:tav tm="100000">
                                          <p:val>
                                            <p:strVal val="#ppt_x"/>
                                          </p:val>
                                        </p:tav>
                                      </p:tavLst>
                                    </p:anim>
                                    <p:anim calcmode="lin" valueType="num">
                                      <p:cBhvr>
                                        <p:cTn id="23" dur="500" fill="hold"/>
                                        <p:tgtEl>
                                          <p:spTgt spid="56531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2" end="2"/>
                                            </p:txEl>
                                          </p:spTgt>
                                        </p:tgtEl>
                                        <p:attrNameLst>
                                          <p:attrName>ppt_c</p:attrName>
                                        </p:attrNameLst>
                                      </p:cBhvr>
                                      <p:to>
                                        <a:srgbClr val="777777"/>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40" presetClass="entr" presetSubtype="0" fill="hold" grpId="0" nodeType="clickEffect">
                                  <p:stCondLst>
                                    <p:cond delay="0"/>
                                  </p:stCondLst>
                                  <p:iterate type="lt">
                                    <p:tmPct val="5000"/>
                                  </p:iterate>
                                  <p:childTnLst>
                                    <p:set>
                                      <p:cBhvr>
                                        <p:cTn id="27" dur="1" fill="hold">
                                          <p:stCondLst>
                                            <p:cond delay="0"/>
                                          </p:stCondLst>
                                        </p:cTn>
                                        <p:tgtEl>
                                          <p:spTgt spid="565317">
                                            <p:txEl>
                                              <p:pRg st="3" end="3"/>
                                            </p:txEl>
                                          </p:spTgt>
                                        </p:tgtEl>
                                        <p:attrNameLst>
                                          <p:attrName>style.visibility</p:attrName>
                                        </p:attrNameLst>
                                      </p:cBhvr>
                                      <p:to>
                                        <p:strVal val="visible"/>
                                      </p:to>
                                    </p:set>
                                    <p:animEffect transition="in" filter="fade">
                                      <p:cBhvr>
                                        <p:cTn id="28" dur="500"/>
                                        <p:tgtEl>
                                          <p:spTgt spid="565317">
                                            <p:txEl>
                                              <p:pRg st="3" end="3"/>
                                            </p:txEl>
                                          </p:spTgt>
                                        </p:tgtEl>
                                      </p:cBhvr>
                                    </p:animEffect>
                                    <p:anim calcmode="lin" valueType="num">
                                      <p:cBhvr>
                                        <p:cTn id="29" dur="500" fill="hold"/>
                                        <p:tgtEl>
                                          <p:spTgt spid="565317">
                                            <p:txEl>
                                              <p:pRg st="3" end="3"/>
                                            </p:txEl>
                                          </p:spTgt>
                                        </p:tgtEl>
                                        <p:attrNameLst>
                                          <p:attrName>ppt_x</p:attrName>
                                        </p:attrNameLst>
                                      </p:cBhvr>
                                      <p:tavLst>
                                        <p:tav tm="0">
                                          <p:val>
                                            <p:strVal val="#ppt_x-.1"/>
                                          </p:val>
                                        </p:tav>
                                        <p:tav tm="100000">
                                          <p:val>
                                            <p:strVal val="#ppt_x"/>
                                          </p:val>
                                        </p:tav>
                                      </p:tavLst>
                                    </p:anim>
                                    <p:anim calcmode="lin" valueType="num">
                                      <p:cBhvr>
                                        <p:cTn id="30" dur="500" fill="hold"/>
                                        <p:tgtEl>
                                          <p:spTgt spid="56531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3" end="3"/>
                                            </p:txEl>
                                          </p:spTgt>
                                        </p:tgtEl>
                                        <p:attrNameLst>
                                          <p:attrName>ppt_c</p:attrName>
                                        </p:attrNameLst>
                                      </p:cBhvr>
                                      <p:to>
                                        <a:srgbClr val="777777"/>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40" presetClass="entr" presetSubtype="0" fill="hold" grpId="0" nodeType="clickEffect">
                                  <p:stCondLst>
                                    <p:cond delay="0"/>
                                  </p:stCondLst>
                                  <p:iterate type="lt">
                                    <p:tmPct val="5000"/>
                                  </p:iterate>
                                  <p:childTnLst>
                                    <p:set>
                                      <p:cBhvr>
                                        <p:cTn id="34" dur="1" fill="hold">
                                          <p:stCondLst>
                                            <p:cond delay="0"/>
                                          </p:stCondLst>
                                        </p:cTn>
                                        <p:tgtEl>
                                          <p:spTgt spid="565317">
                                            <p:txEl>
                                              <p:pRg st="4" end="4"/>
                                            </p:txEl>
                                          </p:spTgt>
                                        </p:tgtEl>
                                        <p:attrNameLst>
                                          <p:attrName>style.visibility</p:attrName>
                                        </p:attrNameLst>
                                      </p:cBhvr>
                                      <p:to>
                                        <p:strVal val="visible"/>
                                      </p:to>
                                    </p:set>
                                    <p:animEffect transition="in" filter="fade">
                                      <p:cBhvr>
                                        <p:cTn id="35" dur="500"/>
                                        <p:tgtEl>
                                          <p:spTgt spid="565317">
                                            <p:txEl>
                                              <p:pRg st="4" end="4"/>
                                            </p:txEl>
                                          </p:spTgt>
                                        </p:tgtEl>
                                      </p:cBhvr>
                                    </p:animEffect>
                                    <p:anim calcmode="lin" valueType="num">
                                      <p:cBhvr>
                                        <p:cTn id="36" dur="500" fill="hold"/>
                                        <p:tgtEl>
                                          <p:spTgt spid="565317">
                                            <p:txEl>
                                              <p:pRg st="4" end="4"/>
                                            </p:txEl>
                                          </p:spTgt>
                                        </p:tgtEl>
                                        <p:attrNameLst>
                                          <p:attrName>ppt_x</p:attrName>
                                        </p:attrNameLst>
                                      </p:cBhvr>
                                      <p:tavLst>
                                        <p:tav tm="0">
                                          <p:val>
                                            <p:strVal val="#ppt_x-.1"/>
                                          </p:val>
                                        </p:tav>
                                        <p:tav tm="100000">
                                          <p:val>
                                            <p:strVal val="#ppt_x"/>
                                          </p:val>
                                        </p:tav>
                                      </p:tavLst>
                                    </p:anim>
                                    <p:anim calcmode="lin" valueType="num">
                                      <p:cBhvr>
                                        <p:cTn id="37" dur="500" fill="hold"/>
                                        <p:tgtEl>
                                          <p:spTgt spid="565317">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4" end="4"/>
                                            </p:txEl>
                                          </p:spTgt>
                                        </p:tgtEl>
                                        <p:attrNameLst>
                                          <p:attrName>ppt_c</p:attrName>
                                        </p:attrNameLst>
                                      </p:cBhvr>
                                      <p:to>
                                        <a:srgbClr val="777777"/>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40" presetClass="entr" presetSubtype="0" fill="hold" grpId="0" nodeType="clickEffect">
                                  <p:stCondLst>
                                    <p:cond delay="0"/>
                                  </p:stCondLst>
                                  <p:iterate type="lt">
                                    <p:tmPct val="5000"/>
                                  </p:iterate>
                                  <p:childTnLst>
                                    <p:set>
                                      <p:cBhvr>
                                        <p:cTn id="41" dur="1" fill="hold">
                                          <p:stCondLst>
                                            <p:cond delay="0"/>
                                          </p:stCondLst>
                                        </p:cTn>
                                        <p:tgtEl>
                                          <p:spTgt spid="565317">
                                            <p:txEl>
                                              <p:pRg st="5" end="5"/>
                                            </p:txEl>
                                          </p:spTgt>
                                        </p:tgtEl>
                                        <p:attrNameLst>
                                          <p:attrName>style.visibility</p:attrName>
                                        </p:attrNameLst>
                                      </p:cBhvr>
                                      <p:to>
                                        <p:strVal val="visible"/>
                                      </p:to>
                                    </p:set>
                                    <p:animEffect transition="in" filter="fade">
                                      <p:cBhvr>
                                        <p:cTn id="42" dur="500"/>
                                        <p:tgtEl>
                                          <p:spTgt spid="565317">
                                            <p:txEl>
                                              <p:pRg st="5" end="5"/>
                                            </p:txEl>
                                          </p:spTgt>
                                        </p:tgtEl>
                                      </p:cBhvr>
                                    </p:animEffect>
                                    <p:anim calcmode="lin" valueType="num">
                                      <p:cBhvr>
                                        <p:cTn id="43" dur="500" fill="hold"/>
                                        <p:tgtEl>
                                          <p:spTgt spid="565317">
                                            <p:txEl>
                                              <p:pRg st="5" end="5"/>
                                            </p:txEl>
                                          </p:spTgt>
                                        </p:tgtEl>
                                        <p:attrNameLst>
                                          <p:attrName>ppt_x</p:attrName>
                                        </p:attrNameLst>
                                      </p:cBhvr>
                                      <p:tavLst>
                                        <p:tav tm="0">
                                          <p:val>
                                            <p:strVal val="#ppt_x-.1"/>
                                          </p:val>
                                        </p:tav>
                                        <p:tav tm="100000">
                                          <p:val>
                                            <p:strVal val="#ppt_x"/>
                                          </p:val>
                                        </p:tav>
                                      </p:tavLst>
                                    </p:anim>
                                    <p:anim calcmode="lin" valueType="num">
                                      <p:cBhvr>
                                        <p:cTn id="44" dur="500" fill="hold"/>
                                        <p:tgtEl>
                                          <p:spTgt spid="565317">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5" end="5"/>
                                            </p:txEl>
                                          </p:spTgt>
                                        </p:tgtEl>
                                        <p:attrNameLst>
                                          <p:attrName>ppt_c</p:attrName>
                                        </p:attrNameLst>
                                      </p:cBhvr>
                                      <p:to>
                                        <a:srgbClr val="777777"/>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40" presetClass="entr" presetSubtype="0" fill="hold" grpId="0" nodeType="clickEffect">
                                  <p:stCondLst>
                                    <p:cond delay="0"/>
                                  </p:stCondLst>
                                  <p:iterate type="lt">
                                    <p:tmPct val="5000"/>
                                  </p:iterate>
                                  <p:childTnLst>
                                    <p:set>
                                      <p:cBhvr>
                                        <p:cTn id="48" dur="1" fill="hold">
                                          <p:stCondLst>
                                            <p:cond delay="0"/>
                                          </p:stCondLst>
                                        </p:cTn>
                                        <p:tgtEl>
                                          <p:spTgt spid="565317">
                                            <p:txEl>
                                              <p:pRg st="6" end="6"/>
                                            </p:txEl>
                                          </p:spTgt>
                                        </p:tgtEl>
                                        <p:attrNameLst>
                                          <p:attrName>style.visibility</p:attrName>
                                        </p:attrNameLst>
                                      </p:cBhvr>
                                      <p:to>
                                        <p:strVal val="visible"/>
                                      </p:to>
                                    </p:set>
                                    <p:animEffect transition="in" filter="fade">
                                      <p:cBhvr>
                                        <p:cTn id="49" dur="500"/>
                                        <p:tgtEl>
                                          <p:spTgt spid="565317">
                                            <p:txEl>
                                              <p:pRg st="6" end="6"/>
                                            </p:txEl>
                                          </p:spTgt>
                                        </p:tgtEl>
                                      </p:cBhvr>
                                    </p:animEffect>
                                    <p:anim calcmode="lin" valueType="num">
                                      <p:cBhvr>
                                        <p:cTn id="50" dur="500" fill="hold"/>
                                        <p:tgtEl>
                                          <p:spTgt spid="565317">
                                            <p:txEl>
                                              <p:pRg st="6" end="6"/>
                                            </p:txEl>
                                          </p:spTgt>
                                        </p:tgtEl>
                                        <p:attrNameLst>
                                          <p:attrName>ppt_x</p:attrName>
                                        </p:attrNameLst>
                                      </p:cBhvr>
                                      <p:tavLst>
                                        <p:tav tm="0">
                                          <p:val>
                                            <p:strVal val="#ppt_x-.1"/>
                                          </p:val>
                                        </p:tav>
                                        <p:tav tm="100000">
                                          <p:val>
                                            <p:strVal val="#ppt_x"/>
                                          </p:val>
                                        </p:tav>
                                      </p:tavLst>
                                    </p:anim>
                                    <p:anim calcmode="lin" valueType="num">
                                      <p:cBhvr>
                                        <p:cTn id="51" dur="500" fill="hold"/>
                                        <p:tgtEl>
                                          <p:spTgt spid="565317">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6" end="6"/>
                                            </p:txEl>
                                          </p:spTgt>
                                        </p:tgtEl>
                                        <p:attrNameLst>
                                          <p:attrName>ppt_c</p:attrName>
                                        </p:attrNameLst>
                                      </p:cBhvr>
                                      <p:to>
                                        <a:srgbClr val="777777"/>
                                      </p:to>
                                    </p:animClr>
                                  </p:subTnLst>
                                </p:cTn>
                              </p:par>
                            </p:childTnLst>
                          </p:cTn>
                        </p:par>
                      </p:childTnLst>
                    </p:cTn>
                  </p:par>
                  <p:par>
                    <p:cTn id="52" fill="hold" nodeType="clickPar">
                      <p:stCondLst>
                        <p:cond delay="indefinite"/>
                      </p:stCondLst>
                      <p:childTnLst>
                        <p:par>
                          <p:cTn id="53" fill="hold" nodeType="withGroup">
                            <p:stCondLst>
                              <p:cond delay="0"/>
                            </p:stCondLst>
                            <p:childTnLst>
                              <p:par>
                                <p:cTn id="54" presetID="40" presetClass="entr" presetSubtype="0" fill="hold" grpId="0" nodeType="clickEffect">
                                  <p:stCondLst>
                                    <p:cond delay="0"/>
                                  </p:stCondLst>
                                  <p:iterate type="lt">
                                    <p:tmPct val="5000"/>
                                  </p:iterate>
                                  <p:childTnLst>
                                    <p:set>
                                      <p:cBhvr>
                                        <p:cTn id="55" dur="1" fill="hold">
                                          <p:stCondLst>
                                            <p:cond delay="0"/>
                                          </p:stCondLst>
                                        </p:cTn>
                                        <p:tgtEl>
                                          <p:spTgt spid="565317">
                                            <p:txEl>
                                              <p:pRg st="7" end="7"/>
                                            </p:txEl>
                                          </p:spTgt>
                                        </p:tgtEl>
                                        <p:attrNameLst>
                                          <p:attrName>style.visibility</p:attrName>
                                        </p:attrNameLst>
                                      </p:cBhvr>
                                      <p:to>
                                        <p:strVal val="visible"/>
                                      </p:to>
                                    </p:set>
                                    <p:animEffect transition="in" filter="fade">
                                      <p:cBhvr>
                                        <p:cTn id="56" dur="500"/>
                                        <p:tgtEl>
                                          <p:spTgt spid="565317">
                                            <p:txEl>
                                              <p:pRg st="7" end="7"/>
                                            </p:txEl>
                                          </p:spTgt>
                                        </p:tgtEl>
                                      </p:cBhvr>
                                    </p:animEffect>
                                    <p:anim calcmode="lin" valueType="num">
                                      <p:cBhvr>
                                        <p:cTn id="57" dur="500" fill="hold"/>
                                        <p:tgtEl>
                                          <p:spTgt spid="565317">
                                            <p:txEl>
                                              <p:pRg st="7" end="7"/>
                                            </p:txEl>
                                          </p:spTgt>
                                        </p:tgtEl>
                                        <p:attrNameLst>
                                          <p:attrName>ppt_x</p:attrName>
                                        </p:attrNameLst>
                                      </p:cBhvr>
                                      <p:tavLst>
                                        <p:tav tm="0">
                                          <p:val>
                                            <p:strVal val="#ppt_x-.1"/>
                                          </p:val>
                                        </p:tav>
                                        <p:tav tm="100000">
                                          <p:val>
                                            <p:strVal val="#ppt_x"/>
                                          </p:val>
                                        </p:tav>
                                      </p:tavLst>
                                    </p:anim>
                                    <p:anim calcmode="lin" valueType="num">
                                      <p:cBhvr>
                                        <p:cTn id="58" dur="500" fill="hold"/>
                                        <p:tgtEl>
                                          <p:spTgt spid="565317">
                                            <p:txEl>
                                              <p:pRg st="7" end="7"/>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7" end="7"/>
                                            </p:txEl>
                                          </p:spTgt>
                                        </p:tgtEl>
                                        <p:attrNameLst>
                                          <p:attrName>ppt_c</p:attrName>
                                        </p:attrNameLst>
                                      </p:cBhvr>
                                      <p:to>
                                        <a:srgbClr val="777777"/>
                                      </p:to>
                                    </p:animClr>
                                  </p:subTnLst>
                                </p:cTn>
                              </p:par>
                            </p:childTnLst>
                          </p:cTn>
                        </p:par>
                      </p:childTnLst>
                    </p:cTn>
                  </p:par>
                  <p:par>
                    <p:cTn id="59" fill="hold" nodeType="clickPar">
                      <p:stCondLst>
                        <p:cond delay="indefinite"/>
                      </p:stCondLst>
                      <p:childTnLst>
                        <p:par>
                          <p:cTn id="60" fill="hold" nodeType="withGroup">
                            <p:stCondLst>
                              <p:cond delay="0"/>
                            </p:stCondLst>
                            <p:childTnLst>
                              <p:par>
                                <p:cTn id="61" presetID="40" presetClass="entr" presetSubtype="0" fill="hold" grpId="0" nodeType="clickEffect">
                                  <p:stCondLst>
                                    <p:cond delay="0"/>
                                  </p:stCondLst>
                                  <p:iterate type="lt">
                                    <p:tmPct val="5000"/>
                                  </p:iterate>
                                  <p:childTnLst>
                                    <p:set>
                                      <p:cBhvr>
                                        <p:cTn id="62" dur="1" fill="hold">
                                          <p:stCondLst>
                                            <p:cond delay="0"/>
                                          </p:stCondLst>
                                        </p:cTn>
                                        <p:tgtEl>
                                          <p:spTgt spid="565317">
                                            <p:txEl>
                                              <p:pRg st="8" end="8"/>
                                            </p:txEl>
                                          </p:spTgt>
                                        </p:tgtEl>
                                        <p:attrNameLst>
                                          <p:attrName>style.visibility</p:attrName>
                                        </p:attrNameLst>
                                      </p:cBhvr>
                                      <p:to>
                                        <p:strVal val="visible"/>
                                      </p:to>
                                    </p:set>
                                    <p:animEffect transition="in" filter="fade">
                                      <p:cBhvr>
                                        <p:cTn id="63" dur="500"/>
                                        <p:tgtEl>
                                          <p:spTgt spid="565317">
                                            <p:txEl>
                                              <p:pRg st="8" end="8"/>
                                            </p:txEl>
                                          </p:spTgt>
                                        </p:tgtEl>
                                      </p:cBhvr>
                                    </p:animEffect>
                                    <p:anim calcmode="lin" valueType="num">
                                      <p:cBhvr>
                                        <p:cTn id="64" dur="500" fill="hold"/>
                                        <p:tgtEl>
                                          <p:spTgt spid="565317">
                                            <p:txEl>
                                              <p:pRg st="8" end="8"/>
                                            </p:txEl>
                                          </p:spTgt>
                                        </p:tgtEl>
                                        <p:attrNameLst>
                                          <p:attrName>ppt_x</p:attrName>
                                        </p:attrNameLst>
                                      </p:cBhvr>
                                      <p:tavLst>
                                        <p:tav tm="0">
                                          <p:val>
                                            <p:strVal val="#ppt_x-.1"/>
                                          </p:val>
                                        </p:tav>
                                        <p:tav tm="100000">
                                          <p:val>
                                            <p:strVal val="#ppt_x"/>
                                          </p:val>
                                        </p:tav>
                                      </p:tavLst>
                                    </p:anim>
                                    <p:anim calcmode="lin" valueType="num">
                                      <p:cBhvr>
                                        <p:cTn id="65" dur="500" fill="hold"/>
                                        <p:tgtEl>
                                          <p:spTgt spid="565317">
                                            <p:txEl>
                                              <p:pRg st="8" end="8"/>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8" end="8"/>
                                            </p:txEl>
                                          </p:spTgt>
                                        </p:tgtEl>
                                        <p:attrNameLst>
                                          <p:attrName>ppt_c</p:attrName>
                                        </p:attrNameLst>
                                      </p:cBhvr>
                                      <p:to>
                                        <a:srgbClr val="777777"/>
                                      </p:to>
                                    </p:animClr>
                                  </p:subTnLst>
                                </p:cTn>
                              </p:par>
                            </p:childTnLst>
                          </p:cTn>
                        </p:par>
                      </p:childTnLst>
                    </p:cTn>
                  </p:par>
                  <p:par>
                    <p:cTn id="66" fill="hold" nodeType="clickPar">
                      <p:stCondLst>
                        <p:cond delay="indefinite"/>
                      </p:stCondLst>
                      <p:childTnLst>
                        <p:par>
                          <p:cTn id="67" fill="hold" nodeType="withGroup">
                            <p:stCondLst>
                              <p:cond delay="0"/>
                            </p:stCondLst>
                            <p:childTnLst>
                              <p:par>
                                <p:cTn id="68" presetID="40" presetClass="entr" presetSubtype="0" fill="hold" grpId="0" nodeType="clickEffect">
                                  <p:stCondLst>
                                    <p:cond delay="0"/>
                                  </p:stCondLst>
                                  <p:iterate type="lt">
                                    <p:tmPct val="5000"/>
                                  </p:iterate>
                                  <p:childTnLst>
                                    <p:set>
                                      <p:cBhvr>
                                        <p:cTn id="69" dur="1" fill="hold">
                                          <p:stCondLst>
                                            <p:cond delay="0"/>
                                          </p:stCondLst>
                                        </p:cTn>
                                        <p:tgtEl>
                                          <p:spTgt spid="565317">
                                            <p:txEl>
                                              <p:pRg st="9" end="9"/>
                                            </p:txEl>
                                          </p:spTgt>
                                        </p:tgtEl>
                                        <p:attrNameLst>
                                          <p:attrName>style.visibility</p:attrName>
                                        </p:attrNameLst>
                                      </p:cBhvr>
                                      <p:to>
                                        <p:strVal val="visible"/>
                                      </p:to>
                                    </p:set>
                                    <p:animEffect transition="in" filter="fade">
                                      <p:cBhvr>
                                        <p:cTn id="70" dur="500"/>
                                        <p:tgtEl>
                                          <p:spTgt spid="565317">
                                            <p:txEl>
                                              <p:pRg st="9" end="9"/>
                                            </p:txEl>
                                          </p:spTgt>
                                        </p:tgtEl>
                                      </p:cBhvr>
                                    </p:animEffect>
                                    <p:anim calcmode="lin" valueType="num">
                                      <p:cBhvr>
                                        <p:cTn id="71" dur="500" fill="hold"/>
                                        <p:tgtEl>
                                          <p:spTgt spid="565317">
                                            <p:txEl>
                                              <p:pRg st="9" end="9"/>
                                            </p:txEl>
                                          </p:spTgt>
                                        </p:tgtEl>
                                        <p:attrNameLst>
                                          <p:attrName>ppt_x</p:attrName>
                                        </p:attrNameLst>
                                      </p:cBhvr>
                                      <p:tavLst>
                                        <p:tav tm="0">
                                          <p:val>
                                            <p:strVal val="#ppt_x-.1"/>
                                          </p:val>
                                        </p:tav>
                                        <p:tav tm="100000">
                                          <p:val>
                                            <p:strVal val="#ppt_x"/>
                                          </p:val>
                                        </p:tav>
                                      </p:tavLst>
                                    </p:anim>
                                    <p:anim calcmode="lin" valueType="num">
                                      <p:cBhvr>
                                        <p:cTn id="72" dur="500" fill="hold"/>
                                        <p:tgtEl>
                                          <p:spTgt spid="565317">
                                            <p:txEl>
                                              <p:pRg st="9" end="9"/>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9" end="9"/>
                                            </p:txEl>
                                          </p:spTgt>
                                        </p:tgtEl>
                                        <p:attrNameLst>
                                          <p:attrName>ppt_c</p:attrName>
                                        </p:attrNameLst>
                                      </p:cBhvr>
                                      <p:to>
                                        <a:srgbClr val="777777"/>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40" presetClass="entr" presetSubtype="0" fill="hold" grpId="0" nodeType="clickEffect">
                                  <p:stCondLst>
                                    <p:cond delay="0"/>
                                  </p:stCondLst>
                                  <p:iterate type="lt">
                                    <p:tmPct val="5000"/>
                                  </p:iterate>
                                  <p:childTnLst>
                                    <p:set>
                                      <p:cBhvr>
                                        <p:cTn id="76" dur="1" fill="hold">
                                          <p:stCondLst>
                                            <p:cond delay="0"/>
                                          </p:stCondLst>
                                        </p:cTn>
                                        <p:tgtEl>
                                          <p:spTgt spid="565317">
                                            <p:txEl>
                                              <p:pRg st="10" end="10"/>
                                            </p:txEl>
                                          </p:spTgt>
                                        </p:tgtEl>
                                        <p:attrNameLst>
                                          <p:attrName>style.visibility</p:attrName>
                                        </p:attrNameLst>
                                      </p:cBhvr>
                                      <p:to>
                                        <p:strVal val="visible"/>
                                      </p:to>
                                    </p:set>
                                    <p:animEffect transition="in" filter="fade">
                                      <p:cBhvr>
                                        <p:cTn id="77" dur="500"/>
                                        <p:tgtEl>
                                          <p:spTgt spid="565317">
                                            <p:txEl>
                                              <p:pRg st="10" end="10"/>
                                            </p:txEl>
                                          </p:spTgt>
                                        </p:tgtEl>
                                      </p:cBhvr>
                                    </p:animEffect>
                                    <p:anim calcmode="lin" valueType="num">
                                      <p:cBhvr>
                                        <p:cTn id="78" dur="500" fill="hold"/>
                                        <p:tgtEl>
                                          <p:spTgt spid="565317">
                                            <p:txEl>
                                              <p:pRg st="10" end="10"/>
                                            </p:txEl>
                                          </p:spTgt>
                                        </p:tgtEl>
                                        <p:attrNameLst>
                                          <p:attrName>ppt_x</p:attrName>
                                        </p:attrNameLst>
                                      </p:cBhvr>
                                      <p:tavLst>
                                        <p:tav tm="0">
                                          <p:val>
                                            <p:strVal val="#ppt_x-.1"/>
                                          </p:val>
                                        </p:tav>
                                        <p:tav tm="100000">
                                          <p:val>
                                            <p:strVal val="#ppt_x"/>
                                          </p:val>
                                        </p:tav>
                                      </p:tavLst>
                                    </p:anim>
                                    <p:anim calcmode="lin" valueType="num">
                                      <p:cBhvr>
                                        <p:cTn id="79" dur="500" fill="hold"/>
                                        <p:tgtEl>
                                          <p:spTgt spid="565317">
                                            <p:txEl>
                                              <p:pRg st="10" end="1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0" end="10"/>
                                            </p:txEl>
                                          </p:spTgt>
                                        </p:tgtEl>
                                        <p:attrNameLst>
                                          <p:attrName>ppt_c</p:attrName>
                                        </p:attrNameLst>
                                      </p:cBhvr>
                                      <p:to>
                                        <a:srgbClr val="777777"/>
                                      </p:to>
                                    </p:animClr>
                                  </p:subTnLst>
                                </p:cTn>
                              </p:par>
                            </p:childTnLst>
                          </p:cTn>
                        </p:par>
                      </p:childTnLst>
                    </p:cTn>
                  </p:par>
                  <p:par>
                    <p:cTn id="80" fill="hold" nodeType="clickPar">
                      <p:stCondLst>
                        <p:cond delay="indefinite"/>
                      </p:stCondLst>
                      <p:childTnLst>
                        <p:par>
                          <p:cTn id="81" fill="hold" nodeType="withGroup">
                            <p:stCondLst>
                              <p:cond delay="0"/>
                            </p:stCondLst>
                            <p:childTnLst>
                              <p:par>
                                <p:cTn id="82" presetID="40" presetClass="entr" presetSubtype="0" fill="hold" grpId="0" nodeType="clickEffect">
                                  <p:stCondLst>
                                    <p:cond delay="0"/>
                                  </p:stCondLst>
                                  <p:iterate type="lt">
                                    <p:tmPct val="5000"/>
                                  </p:iterate>
                                  <p:childTnLst>
                                    <p:set>
                                      <p:cBhvr>
                                        <p:cTn id="83" dur="1" fill="hold">
                                          <p:stCondLst>
                                            <p:cond delay="0"/>
                                          </p:stCondLst>
                                        </p:cTn>
                                        <p:tgtEl>
                                          <p:spTgt spid="565317">
                                            <p:txEl>
                                              <p:pRg st="11" end="11"/>
                                            </p:txEl>
                                          </p:spTgt>
                                        </p:tgtEl>
                                        <p:attrNameLst>
                                          <p:attrName>style.visibility</p:attrName>
                                        </p:attrNameLst>
                                      </p:cBhvr>
                                      <p:to>
                                        <p:strVal val="visible"/>
                                      </p:to>
                                    </p:set>
                                    <p:animEffect transition="in" filter="fade">
                                      <p:cBhvr>
                                        <p:cTn id="84" dur="500"/>
                                        <p:tgtEl>
                                          <p:spTgt spid="565317">
                                            <p:txEl>
                                              <p:pRg st="11" end="11"/>
                                            </p:txEl>
                                          </p:spTgt>
                                        </p:tgtEl>
                                      </p:cBhvr>
                                    </p:animEffect>
                                    <p:anim calcmode="lin" valueType="num">
                                      <p:cBhvr>
                                        <p:cTn id="85" dur="500" fill="hold"/>
                                        <p:tgtEl>
                                          <p:spTgt spid="565317">
                                            <p:txEl>
                                              <p:pRg st="11" end="11"/>
                                            </p:txEl>
                                          </p:spTgt>
                                        </p:tgtEl>
                                        <p:attrNameLst>
                                          <p:attrName>ppt_x</p:attrName>
                                        </p:attrNameLst>
                                      </p:cBhvr>
                                      <p:tavLst>
                                        <p:tav tm="0">
                                          <p:val>
                                            <p:strVal val="#ppt_x-.1"/>
                                          </p:val>
                                        </p:tav>
                                        <p:tav tm="100000">
                                          <p:val>
                                            <p:strVal val="#ppt_x"/>
                                          </p:val>
                                        </p:tav>
                                      </p:tavLst>
                                    </p:anim>
                                    <p:anim calcmode="lin" valueType="num">
                                      <p:cBhvr>
                                        <p:cTn id="86" dur="500" fill="hold"/>
                                        <p:tgtEl>
                                          <p:spTgt spid="565317">
                                            <p:txEl>
                                              <p:pRg st="11" end="1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1" end="11"/>
                                            </p:txEl>
                                          </p:spTgt>
                                        </p:tgtEl>
                                        <p:attrNameLst>
                                          <p:attrName>ppt_c</p:attrName>
                                        </p:attrNameLst>
                                      </p:cBhvr>
                                      <p:to>
                                        <a:srgbClr val="777777"/>
                                      </p:to>
                                    </p:animClr>
                                  </p:subTnLst>
                                </p:cTn>
                              </p:par>
                            </p:childTnLst>
                          </p:cTn>
                        </p:par>
                      </p:childTnLst>
                    </p:cTn>
                  </p:par>
                  <p:par>
                    <p:cTn id="87" fill="hold" nodeType="clickPar">
                      <p:stCondLst>
                        <p:cond delay="indefinite"/>
                      </p:stCondLst>
                      <p:childTnLst>
                        <p:par>
                          <p:cTn id="88" fill="hold" nodeType="withGroup">
                            <p:stCondLst>
                              <p:cond delay="0"/>
                            </p:stCondLst>
                            <p:childTnLst>
                              <p:par>
                                <p:cTn id="89" presetID="40" presetClass="entr" presetSubtype="0" fill="hold" grpId="0" nodeType="clickEffect">
                                  <p:stCondLst>
                                    <p:cond delay="0"/>
                                  </p:stCondLst>
                                  <p:iterate type="lt">
                                    <p:tmPct val="5000"/>
                                  </p:iterate>
                                  <p:childTnLst>
                                    <p:set>
                                      <p:cBhvr>
                                        <p:cTn id="90" dur="1" fill="hold">
                                          <p:stCondLst>
                                            <p:cond delay="0"/>
                                          </p:stCondLst>
                                        </p:cTn>
                                        <p:tgtEl>
                                          <p:spTgt spid="565317">
                                            <p:txEl>
                                              <p:pRg st="12" end="12"/>
                                            </p:txEl>
                                          </p:spTgt>
                                        </p:tgtEl>
                                        <p:attrNameLst>
                                          <p:attrName>style.visibility</p:attrName>
                                        </p:attrNameLst>
                                      </p:cBhvr>
                                      <p:to>
                                        <p:strVal val="visible"/>
                                      </p:to>
                                    </p:set>
                                    <p:animEffect transition="in" filter="fade">
                                      <p:cBhvr>
                                        <p:cTn id="91" dur="500"/>
                                        <p:tgtEl>
                                          <p:spTgt spid="565317">
                                            <p:txEl>
                                              <p:pRg st="12" end="12"/>
                                            </p:txEl>
                                          </p:spTgt>
                                        </p:tgtEl>
                                      </p:cBhvr>
                                    </p:animEffect>
                                    <p:anim calcmode="lin" valueType="num">
                                      <p:cBhvr>
                                        <p:cTn id="92" dur="500" fill="hold"/>
                                        <p:tgtEl>
                                          <p:spTgt spid="565317">
                                            <p:txEl>
                                              <p:pRg st="12" end="12"/>
                                            </p:txEl>
                                          </p:spTgt>
                                        </p:tgtEl>
                                        <p:attrNameLst>
                                          <p:attrName>ppt_x</p:attrName>
                                        </p:attrNameLst>
                                      </p:cBhvr>
                                      <p:tavLst>
                                        <p:tav tm="0">
                                          <p:val>
                                            <p:strVal val="#ppt_x-.1"/>
                                          </p:val>
                                        </p:tav>
                                        <p:tav tm="100000">
                                          <p:val>
                                            <p:strVal val="#ppt_x"/>
                                          </p:val>
                                        </p:tav>
                                      </p:tavLst>
                                    </p:anim>
                                    <p:anim calcmode="lin" valueType="num">
                                      <p:cBhvr>
                                        <p:cTn id="93" dur="500" fill="hold"/>
                                        <p:tgtEl>
                                          <p:spTgt spid="565317">
                                            <p:txEl>
                                              <p:pRg st="12" end="1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2" end="12"/>
                                            </p:txEl>
                                          </p:spTgt>
                                        </p:tgtEl>
                                        <p:attrNameLst>
                                          <p:attrName>ppt_c</p:attrName>
                                        </p:attrNameLst>
                                      </p:cBhvr>
                                      <p:to>
                                        <a:srgbClr val="777777"/>
                                      </p:to>
                                    </p:animClr>
                                  </p:subTnLst>
                                </p:cTn>
                              </p:par>
                            </p:childTnLst>
                          </p:cTn>
                        </p:par>
                      </p:childTnLst>
                    </p:cTn>
                  </p:par>
                  <p:par>
                    <p:cTn id="94" fill="hold" nodeType="clickPar">
                      <p:stCondLst>
                        <p:cond delay="indefinite"/>
                      </p:stCondLst>
                      <p:childTnLst>
                        <p:par>
                          <p:cTn id="95" fill="hold" nodeType="withGroup">
                            <p:stCondLst>
                              <p:cond delay="0"/>
                            </p:stCondLst>
                            <p:childTnLst>
                              <p:par>
                                <p:cTn id="96" presetID="40" presetClass="entr" presetSubtype="0" fill="hold" grpId="0" nodeType="clickEffect">
                                  <p:stCondLst>
                                    <p:cond delay="0"/>
                                  </p:stCondLst>
                                  <p:iterate type="lt">
                                    <p:tmPct val="5000"/>
                                  </p:iterate>
                                  <p:childTnLst>
                                    <p:set>
                                      <p:cBhvr>
                                        <p:cTn id="97" dur="1" fill="hold">
                                          <p:stCondLst>
                                            <p:cond delay="0"/>
                                          </p:stCondLst>
                                        </p:cTn>
                                        <p:tgtEl>
                                          <p:spTgt spid="565317">
                                            <p:txEl>
                                              <p:pRg st="13" end="13"/>
                                            </p:txEl>
                                          </p:spTgt>
                                        </p:tgtEl>
                                        <p:attrNameLst>
                                          <p:attrName>style.visibility</p:attrName>
                                        </p:attrNameLst>
                                      </p:cBhvr>
                                      <p:to>
                                        <p:strVal val="visible"/>
                                      </p:to>
                                    </p:set>
                                    <p:animEffect transition="in" filter="fade">
                                      <p:cBhvr>
                                        <p:cTn id="98" dur="500"/>
                                        <p:tgtEl>
                                          <p:spTgt spid="565317">
                                            <p:txEl>
                                              <p:pRg st="13" end="13"/>
                                            </p:txEl>
                                          </p:spTgt>
                                        </p:tgtEl>
                                      </p:cBhvr>
                                    </p:animEffect>
                                    <p:anim calcmode="lin" valueType="num">
                                      <p:cBhvr>
                                        <p:cTn id="99" dur="500" fill="hold"/>
                                        <p:tgtEl>
                                          <p:spTgt spid="565317">
                                            <p:txEl>
                                              <p:pRg st="13" end="13"/>
                                            </p:txEl>
                                          </p:spTgt>
                                        </p:tgtEl>
                                        <p:attrNameLst>
                                          <p:attrName>ppt_x</p:attrName>
                                        </p:attrNameLst>
                                      </p:cBhvr>
                                      <p:tavLst>
                                        <p:tav tm="0">
                                          <p:val>
                                            <p:strVal val="#ppt_x-.1"/>
                                          </p:val>
                                        </p:tav>
                                        <p:tav tm="100000">
                                          <p:val>
                                            <p:strVal val="#ppt_x"/>
                                          </p:val>
                                        </p:tav>
                                      </p:tavLst>
                                    </p:anim>
                                    <p:anim calcmode="lin" valueType="num">
                                      <p:cBhvr>
                                        <p:cTn id="100" dur="500" fill="hold"/>
                                        <p:tgtEl>
                                          <p:spTgt spid="565317">
                                            <p:txEl>
                                              <p:pRg st="13" end="1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3" end="13"/>
                                            </p:txEl>
                                          </p:spTgt>
                                        </p:tgtEl>
                                        <p:attrNameLst>
                                          <p:attrName>ppt_c</p:attrName>
                                        </p:attrNameLst>
                                      </p:cBhvr>
                                      <p:to>
                                        <a:srgbClr val="777777"/>
                                      </p:to>
                                    </p:animClr>
                                  </p:subTnLst>
                                </p:cTn>
                              </p:par>
                            </p:childTnLst>
                          </p:cTn>
                        </p:par>
                      </p:childTnLst>
                    </p:cTn>
                  </p:par>
                  <p:par>
                    <p:cTn id="101" fill="hold" nodeType="clickPar">
                      <p:stCondLst>
                        <p:cond delay="indefinite"/>
                      </p:stCondLst>
                      <p:childTnLst>
                        <p:par>
                          <p:cTn id="102" fill="hold" nodeType="withGroup">
                            <p:stCondLst>
                              <p:cond delay="0"/>
                            </p:stCondLst>
                            <p:childTnLst>
                              <p:par>
                                <p:cTn id="103" presetID="40" presetClass="entr" presetSubtype="0" fill="hold" grpId="0" nodeType="clickEffect">
                                  <p:stCondLst>
                                    <p:cond delay="0"/>
                                  </p:stCondLst>
                                  <p:iterate type="lt">
                                    <p:tmPct val="5000"/>
                                  </p:iterate>
                                  <p:childTnLst>
                                    <p:set>
                                      <p:cBhvr>
                                        <p:cTn id="104" dur="1" fill="hold">
                                          <p:stCondLst>
                                            <p:cond delay="0"/>
                                          </p:stCondLst>
                                        </p:cTn>
                                        <p:tgtEl>
                                          <p:spTgt spid="565317">
                                            <p:txEl>
                                              <p:pRg st="14" end="14"/>
                                            </p:txEl>
                                          </p:spTgt>
                                        </p:tgtEl>
                                        <p:attrNameLst>
                                          <p:attrName>style.visibility</p:attrName>
                                        </p:attrNameLst>
                                      </p:cBhvr>
                                      <p:to>
                                        <p:strVal val="visible"/>
                                      </p:to>
                                    </p:set>
                                    <p:animEffect transition="in" filter="fade">
                                      <p:cBhvr>
                                        <p:cTn id="105" dur="500"/>
                                        <p:tgtEl>
                                          <p:spTgt spid="565317">
                                            <p:txEl>
                                              <p:pRg st="14" end="14"/>
                                            </p:txEl>
                                          </p:spTgt>
                                        </p:tgtEl>
                                      </p:cBhvr>
                                    </p:animEffect>
                                    <p:anim calcmode="lin" valueType="num">
                                      <p:cBhvr>
                                        <p:cTn id="106" dur="500" fill="hold"/>
                                        <p:tgtEl>
                                          <p:spTgt spid="565317">
                                            <p:txEl>
                                              <p:pRg st="14" end="14"/>
                                            </p:txEl>
                                          </p:spTgt>
                                        </p:tgtEl>
                                        <p:attrNameLst>
                                          <p:attrName>ppt_x</p:attrName>
                                        </p:attrNameLst>
                                      </p:cBhvr>
                                      <p:tavLst>
                                        <p:tav tm="0">
                                          <p:val>
                                            <p:strVal val="#ppt_x-.1"/>
                                          </p:val>
                                        </p:tav>
                                        <p:tav tm="100000">
                                          <p:val>
                                            <p:strVal val="#ppt_x"/>
                                          </p:val>
                                        </p:tav>
                                      </p:tavLst>
                                    </p:anim>
                                    <p:anim calcmode="lin" valueType="num">
                                      <p:cBhvr>
                                        <p:cTn id="107" dur="500" fill="hold"/>
                                        <p:tgtEl>
                                          <p:spTgt spid="565317">
                                            <p:txEl>
                                              <p:pRg st="14" end="1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565317">
                                            <p:txEl>
                                              <p:pRg st="14" end="14"/>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317"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mtClean="0"/>
              <a:t>Incident Response team</a:t>
            </a:r>
            <a:endParaRPr lang="en-US"/>
          </a:p>
        </p:txBody>
      </p:sp>
      <p:sp>
        <p:nvSpPr>
          <p:cNvPr id="109571" name="Rectangle 3"/>
          <p:cNvSpPr>
            <a:spLocks noGrp="1" noChangeArrowheads="1"/>
          </p:cNvSpPr>
          <p:nvPr>
            <p:ph idx="1"/>
          </p:nvPr>
        </p:nvSpPr>
        <p:spPr/>
        <p:txBody>
          <a:bodyPr>
            <a:normAutofit fontScale="92500" lnSpcReduction="10000"/>
          </a:bodyPr>
          <a:lstStyle/>
          <a:p>
            <a:r>
              <a:rPr lang="en-US" smtClean="0"/>
              <a:t>There should be a set of predetermined steps that are taken to ensure uniformity and that no steps are skipped. (see later)</a:t>
            </a:r>
          </a:p>
          <a:p>
            <a:r>
              <a:rPr lang="en-US" smtClean="0"/>
              <a:t>Part of the plan should determine whether the company just “fixes” the problem or tries to prosecute.</a:t>
            </a:r>
          </a:p>
          <a:p>
            <a:r>
              <a:rPr lang="en-US" smtClean="0"/>
              <a:t>If the team determines a response has happened senior management should be immediately notified.</a:t>
            </a:r>
          </a:p>
          <a:p>
            <a:r>
              <a:rPr lang="en-US" smtClean="0"/>
              <a:t>HR should be notified if a suspect is an employee.</a:t>
            </a:r>
          </a:p>
          <a:p>
            <a:r>
              <a:rPr lang="en-US" smtClean="0"/>
              <a:t>Incident response should be part of the companies Disaster Recovery Plan (why?)</a:t>
            </a:r>
            <a:endParaRPr lang="en-US"/>
          </a:p>
        </p:txBody>
      </p:sp>
    </p:spTree>
    <p:extLst>
      <p:ext uri="{BB962C8B-B14F-4D97-AF65-F5344CB8AC3E}">
        <p14:creationId xmlns:p14="http://schemas.microsoft.com/office/powerpoint/2010/main" val="22717507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dirty="0" smtClean="0"/>
              <a:t>Incident Response Procedures</a:t>
            </a:r>
            <a:endParaRPr lang="en-US" dirty="0"/>
          </a:p>
        </p:txBody>
      </p:sp>
      <p:sp>
        <p:nvSpPr>
          <p:cNvPr id="110595" name="Rectangle 3"/>
          <p:cNvSpPr>
            <a:spLocks noGrp="1" noChangeArrowheads="1"/>
          </p:cNvSpPr>
          <p:nvPr>
            <p:ph idx="1"/>
          </p:nvPr>
        </p:nvSpPr>
        <p:spPr/>
        <p:txBody>
          <a:bodyPr/>
          <a:lstStyle/>
          <a:p>
            <a:pPr>
              <a:buNone/>
            </a:pPr>
            <a:r>
              <a:rPr lang="en-US" dirty="0" smtClean="0"/>
              <a:t>We said earlier there should be a set of procedures for incident response, these can vary from company to company, here are ISC2 recommended procedures</a:t>
            </a:r>
          </a:p>
          <a:p>
            <a:r>
              <a:rPr lang="en-US" dirty="0" smtClean="0"/>
              <a:t>Triage</a:t>
            </a:r>
          </a:p>
          <a:p>
            <a:r>
              <a:rPr lang="en-US" dirty="0" smtClean="0"/>
              <a:t>Reaction</a:t>
            </a:r>
          </a:p>
          <a:p>
            <a:r>
              <a:rPr lang="en-US" dirty="0" smtClean="0"/>
              <a:t>Follow Up</a:t>
            </a:r>
          </a:p>
          <a:p>
            <a:r>
              <a:rPr lang="en-US" dirty="0" smtClean="0"/>
              <a:t>We will talk about each of these</a:t>
            </a:r>
            <a:endParaRPr lang="en-US" dirty="0"/>
          </a:p>
        </p:txBody>
      </p:sp>
    </p:spTree>
    <p:extLst>
      <p:ext uri="{BB962C8B-B14F-4D97-AF65-F5344CB8AC3E}">
        <p14:creationId xmlns:p14="http://schemas.microsoft.com/office/powerpoint/2010/main" val="4688243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t>IRP Step 1: Triage</a:t>
            </a:r>
          </a:p>
        </p:txBody>
      </p:sp>
      <p:sp>
        <p:nvSpPr>
          <p:cNvPr id="111619" name="Rectangle 3"/>
          <p:cNvSpPr>
            <a:spLocks noGrp="1" noChangeArrowheads="1"/>
          </p:cNvSpPr>
          <p:nvPr>
            <p:ph idx="1"/>
          </p:nvPr>
        </p:nvSpPr>
        <p:spPr/>
        <p:txBody>
          <a:bodyPr/>
          <a:lstStyle/>
          <a:p>
            <a:pPr>
              <a:buFontTx/>
              <a:buNone/>
            </a:pPr>
            <a:r>
              <a:rPr lang="en-US"/>
              <a:t>Triage – determine what systems/networks etc have been compromised, determine the extent of compromise. Set priorities.</a:t>
            </a:r>
          </a:p>
        </p:txBody>
      </p:sp>
    </p:spTree>
    <p:extLst>
      <p:ext uri="{BB962C8B-B14F-4D97-AF65-F5344CB8AC3E}">
        <p14:creationId xmlns:p14="http://schemas.microsoft.com/office/powerpoint/2010/main" val="27985352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t>IRP Step 2: Reaction</a:t>
            </a:r>
          </a:p>
        </p:txBody>
      </p:sp>
      <p:sp>
        <p:nvSpPr>
          <p:cNvPr id="112643" name="Rectangle 3"/>
          <p:cNvSpPr>
            <a:spLocks noGrp="1" noChangeArrowheads="1"/>
          </p:cNvSpPr>
          <p:nvPr>
            <p:ph idx="1"/>
          </p:nvPr>
        </p:nvSpPr>
        <p:spPr/>
        <p:txBody>
          <a:bodyPr/>
          <a:lstStyle/>
          <a:p>
            <a:pPr marL="609600" indent="-609600">
              <a:buFontTx/>
              <a:buNone/>
            </a:pPr>
            <a:r>
              <a:rPr lang="en-US"/>
              <a:t>Reaction contains 3 steps</a:t>
            </a:r>
          </a:p>
          <a:p>
            <a:pPr marL="990600" lvl="1" indent="-533400">
              <a:buFontTx/>
              <a:buAutoNum type="arabicPeriod"/>
            </a:pPr>
            <a:r>
              <a:rPr lang="en-US"/>
              <a:t>Containment – what is this? What are the pros/cons of containment?</a:t>
            </a:r>
          </a:p>
          <a:p>
            <a:pPr marL="990600" lvl="1" indent="-533400">
              <a:buFontTx/>
              <a:buAutoNum type="arabicPeriod"/>
            </a:pPr>
            <a:r>
              <a:rPr lang="en-US"/>
              <a:t>Analysis – gather logs and try to figure out what happened.</a:t>
            </a:r>
          </a:p>
          <a:p>
            <a:pPr marL="990600" lvl="1" indent="-533400">
              <a:buFontTx/>
              <a:buAutoNum type="arabicPeriod"/>
            </a:pPr>
            <a:r>
              <a:rPr lang="en-US"/>
              <a:t>Tracking – determine if source is internal or external, track as much as possible.</a:t>
            </a:r>
          </a:p>
        </p:txBody>
      </p:sp>
    </p:spTree>
    <p:extLst>
      <p:ext uri="{BB962C8B-B14F-4D97-AF65-F5344CB8AC3E}">
        <p14:creationId xmlns:p14="http://schemas.microsoft.com/office/powerpoint/2010/main" val="19371243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t>IRP Step 3: Follow Up</a:t>
            </a:r>
          </a:p>
        </p:txBody>
      </p:sp>
      <p:sp>
        <p:nvSpPr>
          <p:cNvPr id="113667" name="Rectangle 3"/>
          <p:cNvSpPr>
            <a:spLocks noGrp="1" noChangeArrowheads="1"/>
          </p:cNvSpPr>
          <p:nvPr>
            <p:ph idx="1"/>
          </p:nvPr>
        </p:nvSpPr>
        <p:spPr/>
        <p:txBody>
          <a:bodyPr/>
          <a:lstStyle/>
          <a:p>
            <a:pPr marL="609600" indent="-609600">
              <a:lnSpc>
                <a:spcPct val="90000"/>
              </a:lnSpc>
              <a:buFontTx/>
              <a:buNone/>
            </a:pPr>
            <a:r>
              <a:rPr lang="en-US"/>
              <a:t>Follow up tries to ensure that the vulnerability gets fixed and that it can not happen again. has 3 stages</a:t>
            </a:r>
          </a:p>
          <a:p>
            <a:pPr marL="609600" indent="-609600">
              <a:lnSpc>
                <a:spcPct val="90000"/>
              </a:lnSpc>
              <a:buFontTx/>
              <a:buAutoNum type="arabicPeriod"/>
            </a:pPr>
            <a:r>
              <a:rPr lang="en-US"/>
              <a:t>Repair – fix initial problem, stop any additional damage.</a:t>
            </a:r>
          </a:p>
          <a:p>
            <a:pPr marL="609600" indent="-609600">
              <a:lnSpc>
                <a:spcPct val="90000"/>
              </a:lnSpc>
              <a:buFontTx/>
              <a:buAutoNum type="arabicPeriod"/>
            </a:pPr>
            <a:r>
              <a:rPr lang="en-US"/>
              <a:t>Recovery – get things back up and running</a:t>
            </a:r>
          </a:p>
          <a:p>
            <a:pPr marL="609600" indent="-609600">
              <a:lnSpc>
                <a:spcPct val="90000"/>
              </a:lnSpc>
              <a:buFontTx/>
              <a:buAutoNum type="arabicPeriod"/>
            </a:pPr>
            <a:r>
              <a:rPr lang="en-US"/>
              <a:t>Prevention – take steps to make sure thing cannot happen again</a:t>
            </a:r>
          </a:p>
          <a:p>
            <a:pPr marL="609600" indent="-609600">
              <a:lnSpc>
                <a:spcPct val="90000"/>
              </a:lnSpc>
              <a:buFontTx/>
              <a:buAutoNum type="arabicPeriod"/>
            </a:pPr>
            <a:endParaRPr lang="en-US"/>
          </a:p>
        </p:txBody>
      </p:sp>
    </p:spTree>
    <p:extLst>
      <p:ext uri="{BB962C8B-B14F-4D97-AF65-F5344CB8AC3E}">
        <p14:creationId xmlns:p14="http://schemas.microsoft.com/office/powerpoint/2010/main" val="33066049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115</a:t>
            </a:fld>
            <a:endParaRPr lang="en-US" dirty="0"/>
          </a:p>
        </p:txBody>
      </p:sp>
      <p:sp>
        <p:nvSpPr>
          <p:cNvPr id="5" name="Title 4"/>
          <p:cNvSpPr>
            <a:spLocks noGrp="1"/>
          </p:cNvSpPr>
          <p:nvPr>
            <p:ph type="title"/>
          </p:nvPr>
        </p:nvSpPr>
        <p:spPr/>
        <p:txBody>
          <a:bodyPr/>
          <a:lstStyle/>
          <a:p>
            <a:r>
              <a:rPr lang="en-US" dirty="0"/>
              <a:t>Detect-Triage-Respond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3481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12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fontScale="90000"/>
          </a:bodyPr>
          <a:lstStyle/>
          <a:p>
            <a:r>
              <a:rPr lang="en-US" smtClean="0"/>
              <a:t>Computer Forensics and Proper Collection of Evidence</a:t>
            </a:r>
            <a:endParaRPr lang="en-US"/>
          </a:p>
        </p:txBody>
      </p:sp>
      <p:sp>
        <p:nvSpPr>
          <p:cNvPr id="117763" name="Rectangle 3"/>
          <p:cNvSpPr>
            <a:spLocks noGrp="1" noChangeArrowheads="1"/>
          </p:cNvSpPr>
          <p:nvPr>
            <p:ph idx="1"/>
          </p:nvPr>
        </p:nvSpPr>
        <p:spPr/>
        <p:txBody>
          <a:bodyPr/>
          <a:lstStyle/>
          <a:p>
            <a:pPr>
              <a:buNone/>
            </a:pPr>
            <a:r>
              <a:rPr lang="en-US" dirty="0" smtClean="0"/>
              <a:t>The past model did not include forensics and prosecution as that is up to management to decide and not all companies will try to prosecute (why not?)</a:t>
            </a:r>
          </a:p>
          <a:p>
            <a:r>
              <a:rPr lang="en-US" dirty="0" smtClean="0"/>
              <a:t>If we do try to prosecute there are some concepts we need to understand.  </a:t>
            </a:r>
            <a:endParaRPr lang="en-US" dirty="0"/>
          </a:p>
        </p:txBody>
      </p:sp>
    </p:spTree>
    <p:extLst>
      <p:ext uri="{BB962C8B-B14F-4D97-AF65-F5344CB8AC3E}">
        <p14:creationId xmlns:p14="http://schemas.microsoft.com/office/powerpoint/2010/main" val="40734094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Forensics</a:t>
            </a:r>
          </a:p>
        </p:txBody>
      </p:sp>
      <p:sp>
        <p:nvSpPr>
          <p:cNvPr id="122883" name="Rectangle 3"/>
          <p:cNvSpPr>
            <a:spLocks noGrp="1" noChangeArrowheads="1"/>
          </p:cNvSpPr>
          <p:nvPr>
            <p:ph idx="1"/>
          </p:nvPr>
        </p:nvSpPr>
        <p:spPr/>
        <p:txBody>
          <a:bodyPr/>
          <a:lstStyle/>
          <a:p>
            <a:pPr marL="533400" indent="-533400">
              <a:lnSpc>
                <a:spcPct val="90000"/>
              </a:lnSpc>
              <a:buFontTx/>
              <a:buNone/>
            </a:pPr>
            <a:r>
              <a:rPr lang="en-US" sz="2800"/>
              <a:t>First of Digital forensics is the science for the recovery and analysis of electronic data on computer systems.</a:t>
            </a:r>
          </a:p>
          <a:p>
            <a:pPr marL="533400" indent="-533400">
              <a:lnSpc>
                <a:spcPct val="90000"/>
              </a:lnSpc>
              <a:buFontTx/>
              <a:buNone/>
            </a:pPr>
            <a:r>
              <a:rPr lang="en-US" sz="2800"/>
              <a:t>There are specific processes in how to do forensics and anyone that is involved in digital forensics work should be properly trained. There are many steps that you need to take when doing forensics not following best practices can destroy or invalidate critical tracking information and evidence.</a:t>
            </a:r>
          </a:p>
          <a:p>
            <a:pPr marL="533400" indent="-533400" algn="ctr">
              <a:lnSpc>
                <a:spcPct val="90000"/>
              </a:lnSpc>
              <a:buFontTx/>
              <a:buNone/>
            </a:pPr>
            <a:r>
              <a:rPr lang="en-US" sz="2800"/>
              <a:t>(more)</a:t>
            </a:r>
          </a:p>
        </p:txBody>
      </p:sp>
    </p:spTree>
    <p:extLst>
      <p:ext uri="{BB962C8B-B14F-4D97-AF65-F5344CB8AC3E}">
        <p14:creationId xmlns:p14="http://schemas.microsoft.com/office/powerpoint/2010/main" val="75705456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Forensics</a:t>
            </a:r>
          </a:p>
        </p:txBody>
      </p:sp>
      <p:sp>
        <p:nvSpPr>
          <p:cNvPr id="123907" name="Rectangle 3"/>
          <p:cNvSpPr>
            <a:spLocks noGrp="1" noChangeArrowheads="1"/>
          </p:cNvSpPr>
          <p:nvPr>
            <p:ph idx="1"/>
          </p:nvPr>
        </p:nvSpPr>
        <p:spPr/>
        <p:txBody>
          <a:bodyPr/>
          <a:lstStyle/>
          <a:p>
            <a:pPr>
              <a:buFontTx/>
              <a:buNone/>
            </a:pPr>
            <a:r>
              <a:rPr lang="en-US" sz="2800" dirty="0"/>
              <a:t>Before doing any investigative work on a system the system should</a:t>
            </a:r>
          </a:p>
          <a:p>
            <a:r>
              <a:rPr lang="en-US" sz="2800" dirty="0"/>
              <a:t>Have a memory dump </a:t>
            </a:r>
            <a:r>
              <a:rPr lang="en-US" sz="2800" dirty="0" smtClean="0"/>
              <a:t>preformed.</a:t>
            </a:r>
            <a:endParaRPr lang="en-US" sz="2800" dirty="0"/>
          </a:p>
          <a:p>
            <a:r>
              <a:rPr lang="en-US" sz="2800" dirty="0"/>
              <a:t>Duplicate the hard drives, only do forensics work on the duplicated hard drive as not to contaminate critical system data.</a:t>
            </a:r>
          </a:p>
          <a:p>
            <a:r>
              <a:rPr lang="en-US" sz="2800" dirty="0"/>
              <a:t>Forensics investigators should have an notebook (with pages not easily removed), camera and evidence id tags.</a:t>
            </a:r>
          </a:p>
          <a:p>
            <a:pPr algn="ctr">
              <a:buFontTx/>
              <a:buNone/>
            </a:pPr>
            <a:endParaRPr lang="en-US" sz="2800" dirty="0"/>
          </a:p>
        </p:txBody>
      </p:sp>
    </p:spTree>
    <p:extLst>
      <p:ext uri="{BB962C8B-B14F-4D97-AF65-F5344CB8AC3E}">
        <p14:creationId xmlns:p14="http://schemas.microsoft.com/office/powerpoint/2010/main" val="12459962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Motive Opportunity and Means</a:t>
            </a:r>
          </a:p>
        </p:txBody>
      </p:sp>
      <p:sp>
        <p:nvSpPr>
          <p:cNvPr id="126979" name="Rectangle 3"/>
          <p:cNvSpPr>
            <a:spLocks noGrp="1" noChangeArrowheads="1"/>
          </p:cNvSpPr>
          <p:nvPr>
            <p:ph idx="1"/>
          </p:nvPr>
        </p:nvSpPr>
        <p:spPr/>
        <p:txBody>
          <a:bodyPr/>
          <a:lstStyle/>
          <a:p>
            <a:pPr>
              <a:buFontTx/>
              <a:buNone/>
            </a:pPr>
            <a:r>
              <a:rPr lang="en-US"/>
              <a:t>Just like regular crimes it is necessary to understand the Motive Opportunity and Means of computer crimes.</a:t>
            </a:r>
          </a:p>
        </p:txBody>
      </p:sp>
    </p:spTree>
    <p:extLst>
      <p:ext uri="{BB962C8B-B14F-4D97-AF65-F5344CB8AC3E}">
        <p14:creationId xmlns:p14="http://schemas.microsoft.com/office/powerpoint/2010/main" val="725451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8229600" y="6559550"/>
            <a:ext cx="762000" cy="263525"/>
          </a:xfrm>
        </p:spPr>
        <p:txBody>
          <a:bodyPr/>
          <a:lstStyle/>
          <a:p>
            <a:fld id="{2A4D7DA3-0ED8-416D-AA41-DFF32D5F96DD}" type="slidenum">
              <a:rPr lang="en-US" smtClean="0"/>
              <a:pPr/>
              <a:t>12</a:t>
            </a:fld>
            <a:endParaRPr lang="en-US"/>
          </a:p>
        </p:txBody>
      </p:sp>
      <p:sp>
        <p:nvSpPr>
          <p:cNvPr id="2" name="Title 1"/>
          <p:cNvSpPr>
            <a:spLocks noGrp="1"/>
          </p:cNvSpPr>
          <p:nvPr>
            <p:ph type="title"/>
          </p:nvPr>
        </p:nvSpPr>
        <p:spPr/>
        <p:txBody>
          <a:bodyPr>
            <a:normAutofit/>
          </a:bodyPr>
          <a:lstStyle/>
          <a:p>
            <a:r>
              <a:rPr lang="en-US" sz="2800" dirty="0" smtClean="0"/>
              <a:t>Timeout for the ANONYMOUS Course Evaluation</a:t>
            </a:r>
            <a:endParaRPr lang="en-US" sz="2800" dirty="0"/>
          </a:p>
        </p:txBody>
      </p:sp>
      <p:sp>
        <p:nvSpPr>
          <p:cNvPr id="3" name="Content Placeholder 2"/>
          <p:cNvSpPr>
            <a:spLocks noGrp="1"/>
          </p:cNvSpPr>
          <p:nvPr>
            <p:ph idx="1"/>
          </p:nvPr>
        </p:nvSpPr>
        <p:spPr/>
        <p:txBody>
          <a:bodyPr>
            <a:normAutofit fontScale="55000" lnSpcReduction="20000"/>
          </a:bodyPr>
          <a:lstStyle/>
          <a:p>
            <a:r>
              <a:rPr lang="en-US" smtClean="0"/>
              <a:t>Please get out your device and connect to the internet.</a:t>
            </a:r>
          </a:p>
          <a:p>
            <a:endParaRPr lang="en-US" smtClean="0"/>
          </a:p>
          <a:p>
            <a:r>
              <a:rPr lang="en-US" smtClean="0"/>
              <a:t>Go to the evaluation website: </a:t>
            </a:r>
            <a:r>
              <a:rPr lang="en-US" smtClean="0">
                <a:hlinkClick r:id="rId2"/>
              </a:rPr>
              <a:t>http://eval.utdallas.edu</a:t>
            </a:r>
            <a:endParaRPr lang="en-US" smtClean="0"/>
          </a:p>
          <a:p>
            <a:r>
              <a:rPr lang="en-US" smtClean="0"/>
              <a:t>Login</a:t>
            </a:r>
          </a:p>
          <a:p>
            <a:r>
              <a:rPr lang="en-US" smtClean="0"/>
              <a:t>Fill out the course evaluation for this class.</a:t>
            </a:r>
          </a:p>
          <a:p>
            <a:endParaRPr lang="en-US" smtClean="0"/>
          </a:p>
          <a:p>
            <a:r>
              <a:rPr lang="en-US" smtClean="0">
                <a:sym typeface="Symbol" panose="05050102010706020507" pitchFamily="18" charset="2"/>
              </a:rPr>
              <a:t></a:t>
            </a:r>
            <a:r>
              <a:rPr lang="en-US" smtClean="0"/>
              <a:t> Or </a:t>
            </a:r>
            <a:r>
              <a:rPr lang="en-US" smtClean="0">
                <a:sym typeface="Symbol" panose="05050102010706020507" pitchFamily="18" charset="2"/>
              </a:rPr>
              <a:t></a:t>
            </a:r>
            <a:endParaRPr lang="en-US" smtClean="0"/>
          </a:p>
          <a:p>
            <a:endParaRPr lang="en-US" smtClean="0"/>
          </a:p>
          <a:p>
            <a:r>
              <a:rPr lang="en-US" smtClean="0"/>
              <a:t>Look at your UTD email and there should be a message with one-click access for the evaluation for each of your courses.</a:t>
            </a:r>
          </a:p>
          <a:p>
            <a:endParaRPr lang="en-US" smtClean="0"/>
          </a:p>
          <a:p>
            <a:r>
              <a:rPr lang="en-US" smtClean="0"/>
              <a:t>You have 15 minutes to complete the evaluation for this course, and then we will resume class.  </a:t>
            </a:r>
          </a:p>
          <a:p>
            <a:endParaRPr lang="en-US" smtClean="0"/>
          </a:p>
          <a:p>
            <a:r>
              <a:rPr lang="en-US" smtClean="0"/>
              <a:t>If you do not have a device you can go online and fill out the evaluation at a later time.</a:t>
            </a:r>
          </a:p>
          <a:p>
            <a:endParaRPr lang="en-US" smtClean="0"/>
          </a:p>
          <a:p>
            <a:r>
              <a:rPr lang="en-US" smtClean="0"/>
              <a:t>Note: Students who have completed ALL of their course evaluations will be given priority access to grades via CourseBook BEFORE they are available on Galaxy.</a:t>
            </a:r>
          </a:p>
          <a:p>
            <a:endParaRPr lang="en-US" dirty="0"/>
          </a:p>
        </p:txBody>
      </p:sp>
    </p:spTree>
    <p:extLst>
      <p:ext uri="{BB962C8B-B14F-4D97-AF65-F5344CB8AC3E}">
        <p14:creationId xmlns:p14="http://schemas.microsoft.com/office/powerpoint/2010/main" val="3852087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smtClean="0"/>
              <a:t>Forensics process</a:t>
            </a:r>
            <a:endParaRPr lang="en-US"/>
          </a:p>
        </p:txBody>
      </p:sp>
      <p:sp>
        <p:nvSpPr>
          <p:cNvPr id="128003" name="Rectangle 3"/>
          <p:cNvSpPr>
            <a:spLocks noGrp="1" noChangeArrowheads="1"/>
          </p:cNvSpPr>
          <p:nvPr>
            <p:ph idx="1"/>
          </p:nvPr>
        </p:nvSpPr>
        <p:spPr/>
        <p:txBody>
          <a:bodyPr>
            <a:normAutofit/>
          </a:bodyPr>
          <a:lstStyle/>
          <a:p>
            <a:pPr>
              <a:buNone/>
            </a:pPr>
            <a:r>
              <a:rPr lang="en-US" dirty="0" smtClean="0"/>
              <a:t>Forensics investigations should follow a standard set of procedures</a:t>
            </a:r>
          </a:p>
          <a:p>
            <a:r>
              <a:rPr lang="en-US" dirty="0" smtClean="0"/>
              <a:t>Identify – that a crime has been committed</a:t>
            </a:r>
          </a:p>
          <a:p>
            <a:r>
              <a:rPr lang="en-US" dirty="0" smtClean="0"/>
              <a:t>Preservation* - preserve original data*</a:t>
            </a:r>
          </a:p>
          <a:p>
            <a:pPr lvl="1"/>
            <a:r>
              <a:rPr lang="en-US" dirty="0" smtClean="0"/>
              <a:t>Only allow authorized individuals to the crime scene.</a:t>
            </a:r>
          </a:p>
          <a:p>
            <a:pPr lvl="1"/>
            <a:r>
              <a:rPr lang="en-US" dirty="0" smtClean="0"/>
              <a:t>Take many pictures of  the scene</a:t>
            </a:r>
          </a:p>
          <a:p>
            <a:pPr lvl="1"/>
            <a:r>
              <a:rPr lang="en-US" dirty="0" smtClean="0"/>
              <a:t>Duplicate the hard drive using a bit level copy (ex. </a:t>
            </a:r>
            <a:r>
              <a:rPr lang="en-US" dirty="0" err="1" smtClean="0"/>
              <a:t>dd</a:t>
            </a:r>
            <a:r>
              <a:rPr lang="en-US" dirty="0" smtClean="0"/>
              <a:t> on Unix) make at least 2 copies (primary/control) and working image</a:t>
            </a:r>
          </a:p>
          <a:p>
            <a:pPr lvl="1"/>
            <a:r>
              <a:rPr lang="en-US" dirty="0" smtClean="0"/>
              <a:t>Create hashes on files before analysis (why)</a:t>
            </a:r>
          </a:p>
        </p:txBody>
      </p:sp>
    </p:spTree>
    <p:extLst>
      <p:ext uri="{BB962C8B-B14F-4D97-AF65-F5344CB8AC3E}">
        <p14:creationId xmlns:p14="http://schemas.microsoft.com/office/powerpoint/2010/main" val="10248461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Forensics process</a:t>
            </a:r>
          </a:p>
        </p:txBody>
      </p:sp>
      <p:sp>
        <p:nvSpPr>
          <p:cNvPr id="129027" name="Rectangle 3"/>
          <p:cNvSpPr>
            <a:spLocks noGrp="1" noChangeArrowheads="1"/>
          </p:cNvSpPr>
          <p:nvPr>
            <p:ph idx="1"/>
          </p:nvPr>
        </p:nvSpPr>
        <p:spPr/>
        <p:txBody>
          <a:bodyPr/>
          <a:lstStyle/>
          <a:p>
            <a:r>
              <a:rPr lang="en-US" dirty="0"/>
              <a:t>Collect – collect all relevant data for analysis</a:t>
            </a:r>
          </a:p>
          <a:p>
            <a:r>
              <a:rPr lang="en-US" dirty="0"/>
              <a:t>Examine – pretty obvious</a:t>
            </a:r>
          </a:p>
          <a:p>
            <a:r>
              <a:rPr lang="en-US" dirty="0"/>
              <a:t>Presentation – present findings</a:t>
            </a:r>
          </a:p>
          <a:p>
            <a:r>
              <a:rPr lang="en-US" dirty="0"/>
              <a:t>Decision </a:t>
            </a:r>
          </a:p>
          <a:p>
            <a:pPr>
              <a:buFontTx/>
              <a:buNone/>
            </a:pPr>
            <a:endParaRPr lang="en-US" dirty="0"/>
          </a:p>
        </p:txBody>
      </p:sp>
    </p:spTree>
    <p:extLst>
      <p:ext uri="{BB962C8B-B14F-4D97-AF65-F5344CB8AC3E}">
        <p14:creationId xmlns:p14="http://schemas.microsoft.com/office/powerpoint/2010/main" val="225958571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122</a:t>
            </a:fld>
            <a:endParaRPr lang="en-US" dirty="0"/>
          </a:p>
        </p:txBody>
      </p:sp>
      <p:sp>
        <p:nvSpPr>
          <p:cNvPr id="5" name="Title 4"/>
          <p:cNvSpPr>
            <a:spLocks noGrp="1"/>
          </p:cNvSpPr>
          <p:nvPr>
            <p:ph type="title"/>
          </p:nvPr>
        </p:nvSpPr>
        <p:spPr/>
        <p:txBody>
          <a:bodyPr/>
          <a:lstStyle/>
          <a:p>
            <a:r>
              <a:rPr lang="en-US" dirty="0"/>
              <a:t>Forensic Process Investigation Stages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153400" cy="528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9319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Forensics process</a:t>
            </a:r>
          </a:p>
        </p:txBody>
      </p:sp>
      <p:sp>
        <p:nvSpPr>
          <p:cNvPr id="130051" name="Rectangle 3"/>
          <p:cNvSpPr>
            <a:spLocks noGrp="1" noChangeArrowheads="1"/>
          </p:cNvSpPr>
          <p:nvPr>
            <p:ph idx="1"/>
          </p:nvPr>
        </p:nvSpPr>
        <p:spPr>
          <a:xfrm>
            <a:off x="152400" y="1447800"/>
            <a:ext cx="8839200" cy="5257800"/>
          </a:xfrm>
        </p:spPr>
        <p:txBody>
          <a:bodyPr>
            <a:normAutofit lnSpcReduction="10000"/>
          </a:bodyPr>
          <a:lstStyle/>
          <a:p>
            <a:pPr>
              <a:buFontTx/>
              <a:buNone/>
            </a:pPr>
            <a:r>
              <a:rPr lang="en-US"/>
              <a:t>It is critically important that when dealing with evidence a proper chain of custody is kept.</a:t>
            </a:r>
          </a:p>
          <a:p>
            <a:pPr>
              <a:buFontTx/>
              <a:buNone/>
            </a:pPr>
            <a:r>
              <a:rPr lang="en-US"/>
              <a:t>Photographs should be taken before equipment is disassembled.</a:t>
            </a:r>
          </a:p>
          <a:p>
            <a:pPr>
              <a:buFontTx/>
              <a:buNone/>
            </a:pPr>
            <a:r>
              <a:rPr lang="en-US"/>
              <a:t>All evidence gathered MUST be marked in some way with the date, time, case number and initials of the collector.</a:t>
            </a:r>
          </a:p>
          <a:p>
            <a:pPr>
              <a:buFontTx/>
              <a:buNone/>
            </a:pPr>
            <a:r>
              <a:rPr lang="en-US"/>
              <a:t>Any time evidence is accessed/opened, similar information should be kept in the chain of custody log (just like on CSI etc)</a:t>
            </a:r>
          </a:p>
        </p:txBody>
      </p:sp>
    </p:spTree>
    <p:extLst>
      <p:ext uri="{BB962C8B-B14F-4D97-AF65-F5344CB8AC3E}">
        <p14:creationId xmlns:p14="http://schemas.microsoft.com/office/powerpoint/2010/main" val="26292991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4"/>
          <p:cNvSpPr>
            <a:spLocks noGrp="1" noChangeArrowheads="1"/>
          </p:cNvSpPr>
          <p:nvPr>
            <p:ph type="ctrTitle"/>
          </p:nvPr>
        </p:nvSpPr>
        <p:spPr/>
        <p:txBody>
          <a:bodyPr/>
          <a:lstStyle/>
          <a:p>
            <a:r>
              <a:rPr lang="en-US"/>
              <a:t>Evidence and Court</a:t>
            </a:r>
          </a:p>
        </p:txBody>
      </p:sp>
    </p:spTree>
    <p:extLst>
      <p:ext uri="{BB962C8B-B14F-4D97-AF65-F5344CB8AC3E}">
        <p14:creationId xmlns:p14="http://schemas.microsoft.com/office/powerpoint/2010/main" val="9441190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smtClean="0"/>
              <a:t>What is admissible in Court?</a:t>
            </a:r>
            <a:endParaRPr lang="en-US"/>
          </a:p>
        </p:txBody>
      </p:sp>
      <p:sp>
        <p:nvSpPr>
          <p:cNvPr id="132099" name="Rectangle 3"/>
          <p:cNvSpPr>
            <a:spLocks noGrp="1" noChangeArrowheads="1"/>
          </p:cNvSpPr>
          <p:nvPr>
            <p:ph idx="1"/>
          </p:nvPr>
        </p:nvSpPr>
        <p:spPr/>
        <p:txBody>
          <a:bodyPr>
            <a:normAutofit fontScale="92500"/>
          </a:bodyPr>
          <a:lstStyle/>
          <a:p>
            <a:pPr>
              <a:buNone/>
            </a:pPr>
            <a:r>
              <a:rPr lang="en-US" dirty="0" smtClean="0"/>
              <a:t>Generally computer evidence is considered hearsay meaning the evidence is “secondary” evidence (later)</a:t>
            </a:r>
          </a:p>
          <a:p>
            <a:r>
              <a:rPr lang="en-US" dirty="0" smtClean="0"/>
              <a:t>Hearsay is not generally admissible in court.</a:t>
            </a:r>
          </a:p>
          <a:p>
            <a:r>
              <a:rPr lang="en-US" dirty="0" smtClean="0"/>
              <a:t>For computer evidence to be admissible there should be the testimony of a security person that generated the logs and collected and analyzed them.</a:t>
            </a:r>
          </a:p>
          <a:p>
            <a:r>
              <a:rPr lang="en-US" dirty="0" smtClean="0"/>
              <a:t>Logs used must be generated as the normal part of business activities and not just for this single event.*</a:t>
            </a:r>
          </a:p>
          <a:p>
            <a:r>
              <a:rPr lang="en-US" dirty="0" smtClean="0"/>
              <a:t>Chain of custody tries to show that the evidence has not been tampered with.</a:t>
            </a:r>
            <a:endParaRPr lang="en-US" dirty="0"/>
          </a:p>
        </p:txBody>
      </p:sp>
    </p:spTree>
    <p:extLst>
      <p:ext uri="{BB962C8B-B14F-4D97-AF65-F5344CB8AC3E}">
        <p14:creationId xmlns:p14="http://schemas.microsoft.com/office/powerpoint/2010/main" val="36021632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Evidence</a:t>
            </a:r>
            <a:endParaRPr lang="en-US"/>
          </a:p>
        </p:txBody>
      </p:sp>
      <p:sp>
        <p:nvSpPr>
          <p:cNvPr id="133123" name="Rectangle 3"/>
          <p:cNvSpPr>
            <a:spLocks noGrp="1" noChangeArrowheads="1"/>
          </p:cNvSpPr>
          <p:nvPr>
            <p:ph idx="1"/>
          </p:nvPr>
        </p:nvSpPr>
        <p:spPr/>
        <p:txBody>
          <a:bodyPr>
            <a:normAutofit/>
          </a:bodyPr>
          <a:lstStyle/>
          <a:p>
            <a:pPr>
              <a:buNone/>
            </a:pPr>
            <a:r>
              <a:rPr lang="en-US" dirty="0" smtClean="0"/>
              <a:t>Any evidence that is introduced should have the following attributes</a:t>
            </a:r>
          </a:p>
          <a:p>
            <a:r>
              <a:rPr lang="en-US" dirty="0" smtClean="0"/>
              <a:t>It is sufficient – must be persuasive enough to convince someone of it’s validity, it cannot be subject to interpretation.</a:t>
            </a:r>
          </a:p>
          <a:p>
            <a:r>
              <a:rPr lang="en-US" dirty="0" smtClean="0"/>
              <a:t>It is reliable – it must be consistent with the facts, cannot be based on opinions or copies of an original document (that’s where digital evidence often has problems)</a:t>
            </a:r>
          </a:p>
          <a:p>
            <a:r>
              <a:rPr lang="en-US" dirty="0" smtClean="0"/>
              <a:t>(more)</a:t>
            </a:r>
          </a:p>
          <a:p>
            <a:endParaRPr lang="en-US" dirty="0"/>
          </a:p>
        </p:txBody>
      </p:sp>
    </p:spTree>
    <p:extLst>
      <p:ext uri="{BB962C8B-B14F-4D97-AF65-F5344CB8AC3E}">
        <p14:creationId xmlns:p14="http://schemas.microsoft.com/office/powerpoint/2010/main" val="350989167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smtClean="0"/>
              <a:t>Evidence</a:t>
            </a:r>
            <a:endParaRPr lang="en-US"/>
          </a:p>
        </p:txBody>
      </p:sp>
      <p:sp>
        <p:nvSpPr>
          <p:cNvPr id="134147" name="Rectangle 3"/>
          <p:cNvSpPr>
            <a:spLocks noGrp="1" noChangeArrowheads="1"/>
          </p:cNvSpPr>
          <p:nvPr>
            <p:ph idx="1"/>
          </p:nvPr>
        </p:nvSpPr>
        <p:spPr/>
        <p:txBody>
          <a:bodyPr/>
          <a:lstStyle/>
          <a:p>
            <a:r>
              <a:rPr lang="en-US" smtClean="0"/>
              <a:t>It is relevant – must have a reasonable relationship to the findings.</a:t>
            </a:r>
          </a:p>
          <a:p>
            <a:r>
              <a:rPr lang="en-US" smtClean="0"/>
              <a:t>It is legally permissible – obtained in a legal way</a:t>
            </a:r>
            <a:endParaRPr lang="en-US"/>
          </a:p>
        </p:txBody>
      </p:sp>
    </p:spTree>
    <p:extLst>
      <p:ext uri="{BB962C8B-B14F-4D97-AF65-F5344CB8AC3E}">
        <p14:creationId xmlns:p14="http://schemas.microsoft.com/office/powerpoint/2010/main" val="17117951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dirty="0"/>
              <a:t>Evidence </a:t>
            </a:r>
            <a:r>
              <a:rPr lang="en-US" dirty="0" smtClean="0"/>
              <a:t>Types</a:t>
            </a:r>
            <a:endParaRPr lang="en-US" dirty="0"/>
          </a:p>
        </p:txBody>
      </p:sp>
      <p:sp>
        <p:nvSpPr>
          <p:cNvPr id="138243" name="Rectangle 3"/>
          <p:cNvSpPr>
            <a:spLocks noGrp="1" noChangeArrowheads="1"/>
          </p:cNvSpPr>
          <p:nvPr>
            <p:ph idx="1"/>
          </p:nvPr>
        </p:nvSpPr>
        <p:spPr/>
        <p:txBody>
          <a:bodyPr/>
          <a:lstStyle/>
          <a:p>
            <a:pPr>
              <a:buFontTx/>
              <a:buNone/>
            </a:pPr>
            <a:r>
              <a:rPr lang="en-US" sz="2800"/>
              <a:t>There are a few categories of evidence that you need to be aware of</a:t>
            </a:r>
          </a:p>
          <a:p>
            <a:r>
              <a:rPr lang="en-US" sz="2800"/>
              <a:t>Best Evidence – most reliable evidence, (ex. An original signed contract), physical evidence</a:t>
            </a:r>
          </a:p>
          <a:p>
            <a:r>
              <a:rPr lang="en-US" sz="2800"/>
              <a:t>Secondary Evidence – not viewed as reliable. Oral evidence such as a witness testimony or copies of an original document are secondary evidence.</a:t>
            </a:r>
          </a:p>
          <a:p>
            <a:pPr algn="ctr">
              <a:buFontTx/>
              <a:buNone/>
            </a:pPr>
            <a:r>
              <a:rPr lang="en-US" sz="2800"/>
              <a:t>(more)</a:t>
            </a:r>
          </a:p>
        </p:txBody>
      </p:sp>
    </p:spTree>
    <p:extLst>
      <p:ext uri="{BB962C8B-B14F-4D97-AF65-F5344CB8AC3E}">
        <p14:creationId xmlns:p14="http://schemas.microsoft.com/office/powerpoint/2010/main" val="175291120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dirty="0" smtClean="0"/>
              <a:t>Evidence Types </a:t>
            </a:r>
            <a:endParaRPr lang="en-US" dirty="0"/>
          </a:p>
        </p:txBody>
      </p:sp>
      <p:sp>
        <p:nvSpPr>
          <p:cNvPr id="140291" name="Rectangle 3"/>
          <p:cNvSpPr>
            <a:spLocks noGrp="1" noChangeArrowheads="1"/>
          </p:cNvSpPr>
          <p:nvPr>
            <p:ph idx="1"/>
          </p:nvPr>
        </p:nvSpPr>
        <p:spPr/>
        <p:txBody>
          <a:bodyPr/>
          <a:lstStyle/>
          <a:p>
            <a:r>
              <a:rPr lang="en-US" dirty="0" smtClean="0"/>
              <a:t>Direct Evidence – evidence that can prove a fact all by itself and does not need backup information. Presumptions are not required. Example is testimony of a direct witness to a crime. (this is secondary in nature, but does not require evidence to back it up). Often based on information gathered by the 5 senses.</a:t>
            </a:r>
          </a:p>
        </p:txBody>
      </p:sp>
    </p:spTree>
    <p:extLst>
      <p:ext uri="{BB962C8B-B14F-4D97-AF65-F5344CB8AC3E}">
        <p14:creationId xmlns:p14="http://schemas.microsoft.com/office/powerpoint/2010/main" val="2461074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a:t>
            </a:fld>
            <a:endParaRPr lang="en-US" dirty="0"/>
          </a:p>
        </p:txBody>
      </p:sp>
      <p:sp>
        <p:nvSpPr>
          <p:cNvPr id="3" name="Title 2"/>
          <p:cNvSpPr>
            <a:spLocks noGrp="1"/>
          </p:cNvSpPr>
          <p:nvPr>
            <p:ph type="title"/>
          </p:nvPr>
        </p:nvSpPr>
        <p:spPr/>
        <p:txBody>
          <a:bodyPr/>
          <a:lstStyle/>
          <a:p>
            <a:r>
              <a:rPr lang="en-US" dirty="0"/>
              <a:t>Job Opportunities</a:t>
            </a:r>
          </a:p>
        </p:txBody>
      </p:sp>
      <p:sp>
        <p:nvSpPr>
          <p:cNvPr id="4" name="Content Placeholder 3"/>
          <p:cNvSpPr>
            <a:spLocks noGrp="1"/>
          </p:cNvSpPr>
          <p:nvPr>
            <p:ph idx="1"/>
          </p:nvPr>
        </p:nvSpPr>
        <p:spPr/>
        <p:txBody>
          <a:bodyPr>
            <a:normAutofit fontScale="62500" lnSpcReduction="20000"/>
          </a:bodyPr>
          <a:lstStyle/>
          <a:p>
            <a:r>
              <a:rPr lang="en-US" dirty="0"/>
              <a:t>Please feel free to share my contact details and our company's Careers Page link (below) with the entire class and with your peers as well. </a:t>
            </a:r>
            <a:br>
              <a:rPr lang="en-US" dirty="0"/>
            </a:br>
            <a:r>
              <a:rPr lang="en-US" dirty="0"/>
              <a:t/>
            </a:r>
            <a:br>
              <a:rPr lang="en-US" dirty="0"/>
            </a:br>
            <a:r>
              <a:rPr lang="en-US" dirty="0"/>
              <a:t>All my best! </a:t>
            </a:r>
            <a:br>
              <a:rPr lang="en-US" dirty="0"/>
            </a:br>
            <a:r>
              <a:rPr lang="en-US" dirty="0"/>
              <a:t/>
            </a:r>
            <a:br>
              <a:rPr lang="en-US" dirty="0"/>
            </a:br>
            <a:r>
              <a:rPr lang="en-US" dirty="0"/>
              <a:t/>
            </a:r>
            <a:br>
              <a:rPr lang="en-US" dirty="0"/>
            </a:br>
            <a:r>
              <a:rPr lang="en-US" dirty="0"/>
              <a:t>Ronald “Ron” Redden </a:t>
            </a:r>
            <a:br>
              <a:rPr lang="en-US" dirty="0"/>
            </a:br>
            <a:r>
              <a:rPr lang="en-US" dirty="0"/>
              <a:t>Citibank - HR - North America </a:t>
            </a:r>
            <a:br>
              <a:rPr lang="en-US" dirty="0"/>
            </a:br>
            <a:r>
              <a:rPr lang="en-US" dirty="0"/>
              <a:t>Sr. IT Recruiter/ Professional </a:t>
            </a:r>
            <a:r>
              <a:rPr lang="en-US" dirty="0" err="1"/>
              <a:t>Sourcer</a:t>
            </a:r>
            <a:r>
              <a:rPr lang="en-US" dirty="0"/>
              <a:t> </a:t>
            </a:r>
            <a:br>
              <a:rPr lang="en-US" dirty="0"/>
            </a:br>
            <a:r>
              <a:rPr lang="en-US" dirty="0"/>
              <a:t/>
            </a:r>
            <a:br>
              <a:rPr lang="en-US" dirty="0"/>
            </a:br>
            <a:r>
              <a:rPr lang="en-US" dirty="0"/>
              <a:t>6400 Las Colinas Blvd </a:t>
            </a:r>
            <a:br>
              <a:rPr lang="en-US" dirty="0"/>
            </a:br>
            <a:r>
              <a:rPr lang="en-US" dirty="0"/>
              <a:t>Irving, TX 75039 </a:t>
            </a:r>
            <a:br>
              <a:rPr lang="en-US" dirty="0"/>
            </a:br>
            <a:r>
              <a:rPr lang="en-US" dirty="0"/>
              <a:t/>
            </a:r>
            <a:br>
              <a:rPr lang="en-US" dirty="0"/>
            </a:br>
            <a:r>
              <a:rPr lang="en-US" dirty="0"/>
              <a:t>1.877.278.8937 fax </a:t>
            </a:r>
            <a:br>
              <a:rPr lang="en-US" dirty="0"/>
            </a:br>
            <a:r>
              <a:rPr lang="en-US" dirty="0"/>
              <a:t>1.972.655.1737 direct </a:t>
            </a:r>
            <a:br>
              <a:rPr lang="en-US" dirty="0"/>
            </a:br>
            <a:r>
              <a:rPr lang="en-US" dirty="0"/>
              <a:t>ronald.redden@citi.com </a:t>
            </a:r>
            <a:br>
              <a:rPr lang="en-US" dirty="0"/>
            </a:br>
            <a:r>
              <a:rPr lang="en-US" dirty="0"/>
              <a:t/>
            </a:r>
            <a:br>
              <a:rPr lang="en-US" dirty="0"/>
            </a:br>
            <a:r>
              <a:rPr lang="en-US" dirty="0"/>
              <a:t>To apply for any of our open positions, please go to: https//careers.citigroup.com </a:t>
            </a:r>
            <a:br>
              <a:rPr lang="en-US" dirty="0"/>
            </a:br>
            <a:endParaRPr lang="en-US" dirty="0"/>
          </a:p>
        </p:txBody>
      </p:sp>
    </p:spTree>
    <p:extLst>
      <p:ext uri="{BB962C8B-B14F-4D97-AF65-F5344CB8AC3E}">
        <p14:creationId xmlns:p14="http://schemas.microsoft.com/office/powerpoint/2010/main" val="34301536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dirty="0"/>
              <a:t>Evidence </a:t>
            </a:r>
            <a:r>
              <a:rPr lang="en-US" dirty="0" smtClean="0"/>
              <a:t>Types</a:t>
            </a:r>
            <a:endParaRPr lang="en-US" dirty="0"/>
          </a:p>
        </p:txBody>
      </p:sp>
      <p:sp>
        <p:nvSpPr>
          <p:cNvPr id="142339" name="Rectangle 3"/>
          <p:cNvSpPr>
            <a:spLocks noGrp="1" noChangeArrowheads="1"/>
          </p:cNvSpPr>
          <p:nvPr>
            <p:ph idx="1"/>
          </p:nvPr>
        </p:nvSpPr>
        <p:spPr/>
        <p:txBody>
          <a:bodyPr/>
          <a:lstStyle/>
          <a:p>
            <a:pPr>
              <a:lnSpc>
                <a:spcPct val="90000"/>
              </a:lnSpc>
            </a:pPr>
            <a:r>
              <a:rPr lang="en-US"/>
              <a:t>Conclusive Evidence – irrefutable and cannot be contradicted. Does not require corroboration.</a:t>
            </a:r>
          </a:p>
          <a:p>
            <a:pPr>
              <a:lnSpc>
                <a:spcPct val="90000"/>
              </a:lnSpc>
            </a:pPr>
            <a:r>
              <a:rPr lang="en-US"/>
              <a:t>Circumstantial Evidence – can prove an intermediate fact, which then be used to assume the existence of another fact.  (example if someone said a friend said he was going to take down eBay)</a:t>
            </a:r>
          </a:p>
          <a:p>
            <a:pPr algn="ctr">
              <a:lnSpc>
                <a:spcPct val="90000"/>
              </a:lnSpc>
              <a:buFontTx/>
              <a:buNone/>
            </a:pPr>
            <a:r>
              <a:rPr lang="en-US"/>
              <a:t>(more)</a:t>
            </a:r>
          </a:p>
        </p:txBody>
      </p:sp>
    </p:spTree>
    <p:extLst>
      <p:ext uri="{BB962C8B-B14F-4D97-AF65-F5344CB8AC3E}">
        <p14:creationId xmlns:p14="http://schemas.microsoft.com/office/powerpoint/2010/main" val="4020633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Evidence </a:t>
            </a:r>
            <a:r>
              <a:rPr lang="en-US" dirty="0" smtClean="0"/>
              <a:t>Types</a:t>
            </a:r>
            <a:endParaRPr lang="en-US" dirty="0"/>
          </a:p>
        </p:txBody>
      </p:sp>
      <p:sp>
        <p:nvSpPr>
          <p:cNvPr id="146435" name="Rectangle 3"/>
          <p:cNvSpPr>
            <a:spLocks noGrp="1" noChangeArrowheads="1"/>
          </p:cNvSpPr>
          <p:nvPr>
            <p:ph idx="1"/>
          </p:nvPr>
        </p:nvSpPr>
        <p:spPr/>
        <p:txBody>
          <a:bodyPr/>
          <a:lstStyle/>
          <a:p>
            <a:pPr>
              <a:lnSpc>
                <a:spcPct val="90000"/>
              </a:lnSpc>
            </a:pPr>
            <a:r>
              <a:rPr lang="en-US"/>
              <a:t>Corroborative Evidence – supporting evidence that is used to help prove an idea or a point. It cannot stand on it’s own but is used to help prove a primary piece of evidence.</a:t>
            </a:r>
          </a:p>
          <a:p>
            <a:pPr>
              <a:lnSpc>
                <a:spcPct val="90000"/>
              </a:lnSpc>
            </a:pPr>
            <a:r>
              <a:rPr lang="en-US"/>
              <a:t>Opinion evidence – opinions cannot be used in testimony, unless the opinion is that of an expert in a field.</a:t>
            </a:r>
          </a:p>
          <a:p>
            <a:pPr algn="ctr">
              <a:lnSpc>
                <a:spcPct val="90000"/>
              </a:lnSpc>
              <a:buFontTx/>
              <a:buNone/>
            </a:pPr>
            <a:r>
              <a:rPr lang="en-US"/>
              <a:t>(more)</a:t>
            </a:r>
          </a:p>
        </p:txBody>
      </p:sp>
    </p:spTree>
    <p:extLst>
      <p:ext uri="{BB962C8B-B14F-4D97-AF65-F5344CB8AC3E}">
        <p14:creationId xmlns:p14="http://schemas.microsoft.com/office/powerpoint/2010/main" val="41982146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a:t>Evidence </a:t>
            </a:r>
            <a:r>
              <a:rPr lang="en-US" dirty="0" smtClean="0"/>
              <a:t>Types</a:t>
            </a:r>
            <a:endParaRPr lang="en-US" dirty="0"/>
          </a:p>
        </p:txBody>
      </p:sp>
      <p:sp>
        <p:nvSpPr>
          <p:cNvPr id="147459" name="Rectangle 3"/>
          <p:cNvSpPr>
            <a:spLocks noGrp="1" noChangeArrowheads="1"/>
          </p:cNvSpPr>
          <p:nvPr>
            <p:ph idx="1"/>
          </p:nvPr>
        </p:nvSpPr>
        <p:spPr>
          <a:xfrm>
            <a:off x="152400" y="1524000"/>
            <a:ext cx="8839200" cy="5181600"/>
          </a:xfrm>
        </p:spPr>
        <p:txBody>
          <a:bodyPr/>
          <a:lstStyle/>
          <a:p>
            <a:r>
              <a:rPr lang="en-US"/>
              <a:t>Hearsay Evidence – oral or written evidence presented in court that is secondhand and has no firsthand proof of accuracy or reliability. This is most computer log evidence</a:t>
            </a:r>
          </a:p>
          <a:p>
            <a:pPr lvl="1"/>
            <a:r>
              <a:rPr lang="en-US"/>
              <a:t>However If documents are made during regular business routines, they may be admissible</a:t>
            </a:r>
          </a:p>
          <a:p>
            <a:pPr lvl="1"/>
            <a:endParaRPr lang="en-US"/>
          </a:p>
          <a:p>
            <a:pPr lvl="1" algn="ctr">
              <a:buFontTx/>
              <a:buNone/>
            </a:pPr>
            <a:r>
              <a:rPr lang="en-US"/>
              <a:t>(more)</a:t>
            </a:r>
          </a:p>
          <a:p>
            <a:pPr>
              <a:buFontTx/>
              <a:buNone/>
            </a:pPr>
            <a:endParaRPr lang="en-US"/>
          </a:p>
        </p:txBody>
      </p:sp>
    </p:spTree>
    <p:extLst>
      <p:ext uri="{BB962C8B-B14F-4D97-AF65-F5344CB8AC3E}">
        <p14:creationId xmlns:p14="http://schemas.microsoft.com/office/powerpoint/2010/main" val="33140887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smtClean="0"/>
              <a:t>Evidence Types</a:t>
            </a:r>
            <a:endParaRPr lang="en-US"/>
          </a:p>
        </p:txBody>
      </p:sp>
      <p:sp>
        <p:nvSpPr>
          <p:cNvPr id="149507" name="Rectangle 3"/>
          <p:cNvSpPr>
            <a:spLocks noGrp="1" noChangeArrowheads="1"/>
          </p:cNvSpPr>
          <p:nvPr>
            <p:ph idx="1"/>
          </p:nvPr>
        </p:nvSpPr>
        <p:spPr/>
        <p:txBody>
          <a:bodyPr/>
          <a:lstStyle/>
          <a:p>
            <a:pPr lvl="1"/>
            <a:r>
              <a:rPr lang="en-US" smtClean="0"/>
              <a:t>Admissibility is based on the following</a:t>
            </a:r>
          </a:p>
          <a:p>
            <a:pPr lvl="2"/>
            <a:r>
              <a:rPr lang="en-US" smtClean="0"/>
              <a:t>Procedures for collecting and maintaining evidence</a:t>
            </a:r>
          </a:p>
          <a:p>
            <a:pPr lvl="2"/>
            <a:r>
              <a:rPr lang="en-US" smtClean="0"/>
              <a:t>Proof of how errors were avoided</a:t>
            </a:r>
          </a:p>
          <a:p>
            <a:pPr lvl="2"/>
            <a:r>
              <a:rPr lang="en-US" smtClean="0"/>
              <a:t>Identification of custodial and skill set</a:t>
            </a:r>
          </a:p>
          <a:p>
            <a:pPr lvl="2"/>
            <a:r>
              <a:rPr lang="en-US" smtClean="0"/>
              <a:t>Reasonable explanation for</a:t>
            </a:r>
          </a:p>
          <a:p>
            <a:pPr lvl="3"/>
            <a:r>
              <a:rPr lang="en-US" smtClean="0"/>
              <a:t>Why certain actions were taken</a:t>
            </a:r>
          </a:p>
          <a:p>
            <a:pPr lvl="3"/>
            <a:r>
              <a:rPr lang="en-US" smtClean="0"/>
              <a:t>Why specific procedures were bypassed</a:t>
            </a:r>
          </a:p>
          <a:p>
            <a:r>
              <a:rPr lang="en-US" smtClean="0"/>
              <a:t>Note, logs created on a one time basis are NOT allowed.*</a:t>
            </a:r>
          </a:p>
          <a:p>
            <a:pPr lvl="1"/>
            <a:endParaRPr lang="en-US"/>
          </a:p>
        </p:txBody>
      </p:sp>
    </p:spTree>
    <p:extLst>
      <p:ext uri="{BB962C8B-B14F-4D97-AF65-F5344CB8AC3E}">
        <p14:creationId xmlns:p14="http://schemas.microsoft.com/office/powerpoint/2010/main" val="3360349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Ethics</a:t>
            </a:r>
            <a:endParaRPr lang="en-US" dirty="0"/>
          </a:p>
        </p:txBody>
      </p:sp>
      <p:sp>
        <p:nvSpPr>
          <p:cNvPr id="8" name="Text Placeholder 7"/>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134</a:t>
            </a:fld>
            <a:endParaRPr lang="en-US" dirty="0"/>
          </a:p>
        </p:txBody>
      </p:sp>
    </p:spTree>
    <p:extLst>
      <p:ext uri="{BB962C8B-B14F-4D97-AF65-F5344CB8AC3E}">
        <p14:creationId xmlns:p14="http://schemas.microsoft.com/office/powerpoint/2010/main" val="23277353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smtClean="0"/>
              <a:t>Ethics (ISC)</a:t>
            </a:r>
            <a:endParaRPr lang="en-US" dirty="0"/>
          </a:p>
        </p:txBody>
      </p:sp>
      <p:sp>
        <p:nvSpPr>
          <p:cNvPr id="153603" name="Rectangle 3"/>
          <p:cNvSpPr>
            <a:spLocks noGrp="1" noChangeArrowheads="1"/>
          </p:cNvSpPr>
          <p:nvPr>
            <p:ph idx="1"/>
          </p:nvPr>
        </p:nvSpPr>
        <p:spPr/>
        <p:txBody>
          <a:bodyPr>
            <a:normAutofit fontScale="92500"/>
          </a:bodyPr>
          <a:lstStyle/>
          <a:p>
            <a:r>
              <a:rPr lang="en-US" smtClean="0"/>
              <a:t>Any computer security professional should follow a code of ethics, ISC will ask you about ethical questions on the exam.</a:t>
            </a:r>
          </a:p>
          <a:p>
            <a:r>
              <a:rPr lang="en-US" smtClean="0"/>
              <a:t>You should know their basic code</a:t>
            </a:r>
          </a:p>
          <a:p>
            <a:r>
              <a:rPr lang="en-US" smtClean="0"/>
              <a:t>Act honorably, honestly, justly.. To protect society</a:t>
            </a:r>
          </a:p>
          <a:p>
            <a:r>
              <a:rPr lang="en-US" smtClean="0"/>
              <a:t>Work diligently, provide competent services, and advance the security profession</a:t>
            </a:r>
          </a:p>
          <a:p>
            <a:r>
              <a:rPr lang="en-US" smtClean="0"/>
              <a:t>Encourage, teach, mentor and value the certification</a:t>
            </a:r>
          </a:p>
          <a:p>
            <a:r>
              <a:rPr lang="en-US" smtClean="0"/>
              <a:t>Discourage FUD, and do not consent to bad practices</a:t>
            </a:r>
          </a:p>
          <a:p>
            <a:r>
              <a:rPr lang="en-US" smtClean="0"/>
              <a:t>(more)</a:t>
            </a:r>
            <a:endParaRPr lang="en-US"/>
          </a:p>
        </p:txBody>
      </p:sp>
    </p:spTree>
    <p:extLst>
      <p:ext uri="{BB962C8B-B14F-4D97-AF65-F5344CB8AC3E}">
        <p14:creationId xmlns:p14="http://schemas.microsoft.com/office/powerpoint/2010/main" val="10043653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mtClean="0"/>
              <a:t>Ethics (ISC)</a:t>
            </a:r>
            <a:endParaRPr lang="en-US"/>
          </a:p>
        </p:txBody>
      </p:sp>
      <p:sp>
        <p:nvSpPr>
          <p:cNvPr id="154627" name="Rectangle 3"/>
          <p:cNvSpPr>
            <a:spLocks noGrp="1" noChangeArrowheads="1"/>
          </p:cNvSpPr>
          <p:nvPr>
            <p:ph idx="1"/>
          </p:nvPr>
        </p:nvSpPr>
        <p:spPr/>
        <p:txBody>
          <a:bodyPr/>
          <a:lstStyle/>
          <a:p>
            <a:r>
              <a:rPr lang="en-US" smtClean="0"/>
              <a:t>Observe all contracts and give prudent advice</a:t>
            </a:r>
          </a:p>
          <a:p>
            <a:r>
              <a:rPr lang="en-US" smtClean="0"/>
              <a:t>Avoid conflicts of interest, and take only the jobs you are qualified for</a:t>
            </a:r>
          </a:p>
          <a:p>
            <a:r>
              <a:rPr lang="en-US" smtClean="0"/>
              <a:t>Stay current on all skills</a:t>
            </a:r>
          </a:p>
          <a:p>
            <a:endParaRPr lang="en-US" smtClean="0"/>
          </a:p>
          <a:p>
            <a:endParaRPr lang="en-US"/>
          </a:p>
        </p:txBody>
      </p:sp>
    </p:spTree>
    <p:extLst>
      <p:ext uri="{BB962C8B-B14F-4D97-AF65-F5344CB8AC3E}">
        <p14:creationId xmlns:p14="http://schemas.microsoft.com/office/powerpoint/2010/main" val="191053403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dirty="0"/>
              <a:t>Computer Ethics </a:t>
            </a:r>
            <a:r>
              <a:rPr lang="en-US" dirty="0" smtClean="0"/>
              <a:t>Institute</a:t>
            </a:r>
            <a:endParaRPr lang="en-US" dirty="0"/>
          </a:p>
        </p:txBody>
      </p:sp>
      <p:sp>
        <p:nvSpPr>
          <p:cNvPr id="156675" name="Rectangle 3"/>
          <p:cNvSpPr>
            <a:spLocks noGrp="1" noChangeArrowheads="1"/>
          </p:cNvSpPr>
          <p:nvPr>
            <p:ph idx="1"/>
          </p:nvPr>
        </p:nvSpPr>
        <p:spPr/>
        <p:txBody>
          <a:bodyPr/>
          <a:lstStyle/>
          <a:p>
            <a:pPr>
              <a:buFontTx/>
              <a:buNone/>
            </a:pPr>
            <a:r>
              <a:rPr lang="en-US"/>
              <a:t>10 commandments – read on 907</a:t>
            </a:r>
          </a:p>
        </p:txBody>
      </p:sp>
    </p:spTree>
    <p:extLst>
      <p:ext uri="{BB962C8B-B14F-4D97-AF65-F5344CB8AC3E}">
        <p14:creationId xmlns:p14="http://schemas.microsoft.com/office/powerpoint/2010/main" val="1122783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dirty="0" smtClean="0"/>
              <a:t>IAB</a:t>
            </a:r>
            <a:endParaRPr lang="en-US" dirty="0"/>
          </a:p>
        </p:txBody>
      </p:sp>
      <p:sp>
        <p:nvSpPr>
          <p:cNvPr id="157699" name="Rectangle 3"/>
          <p:cNvSpPr>
            <a:spLocks noGrp="1" noChangeArrowheads="1"/>
          </p:cNvSpPr>
          <p:nvPr>
            <p:ph idx="1"/>
          </p:nvPr>
        </p:nvSpPr>
        <p:spPr/>
        <p:txBody>
          <a:bodyPr>
            <a:normAutofit lnSpcReduction="10000"/>
          </a:bodyPr>
          <a:lstStyle/>
          <a:p>
            <a:pPr>
              <a:buNone/>
            </a:pPr>
            <a:r>
              <a:rPr lang="en-US" dirty="0" smtClean="0"/>
              <a:t>Internet Architecture Board – is generally concerned with the following unacceptable behavior</a:t>
            </a:r>
          </a:p>
          <a:p>
            <a:r>
              <a:rPr lang="en-US" dirty="0" smtClean="0"/>
              <a:t>Seeking to gain unauthorized access to internet resources</a:t>
            </a:r>
          </a:p>
          <a:p>
            <a:r>
              <a:rPr lang="en-US" dirty="0" smtClean="0"/>
              <a:t>Disrupting the use of the Internet*</a:t>
            </a:r>
          </a:p>
          <a:p>
            <a:r>
              <a:rPr lang="en-US" dirty="0" smtClean="0"/>
              <a:t>Wasting resources*</a:t>
            </a:r>
          </a:p>
          <a:p>
            <a:r>
              <a:rPr lang="en-US" dirty="0" smtClean="0"/>
              <a:t>Destroying the integrity of computer based information</a:t>
            </a:r>
          </a:p>
          <a:p>
            <a:r>
              <a:rPr lang="en-US" dirty="0" smtClean="0"/>
              <a:t>Compromising the privacy of others</a:t>
            </a:r>
          </a:p>
          <a:p>
            <a:r>
              <a:rPr lang="en-US" dirty="0" smtClean="0"/>
              <a:t>Conducting Internet-wide experiments</a:t>
            </a:r>
            <a:endParaRPr lang="en-US" dirty="0"/>
          </a:p>
        </p:txBody>
      </p:sp>
    </p:spTree>
    <p:extLst>
      <p:ext uri="{BB962C8B-B14F-4D97-AF65-F5344CB8AC3E}">
        <p14:creationId xmlns:p14="http://schemas.microsoft.com/office/powerpoint/2010/main" val="23809722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smtClean="0"/>
              <a:t>Ethics</a:t>
            </a:r>
            <a:endParaRPr lang="en-US"/>
          </a:p>
        </p:txBody>
      </p:sp>
      <p:sp>
        <p:nvSpPr>
          <p:cNvPr id="155651" name="Rectangle 3"/>
          <p:cNvSpPr>
            <a:spLocks noGrp="1" noChangeArrowheads="1"/>
          </p:cNvSpPr>
          <p:nvPr>
            <p:ph idx="1"/>
          </p:nvPr>
        </p:nvSpPr>
        <p:spPr/>
        <p:txBody>
          <a:bodyPr/>
          <a:lstStyle/>
          <a:p>
            <a:pPr>
              <a:buNone/>
            </a:pPr>
            <a:r>
              <a:rPr lang="en-US" dirty="0" smtClean="0"/>
              <a:t>You should also be aware of things that are not ethical or ethical fallacies</a:t>
            </a:r>
          </a:p>
          <a:p>
            <a:r>
              <a:rPr lang="en-US" dirty="0" smtClean="0"/>
              <a:t>Attacking system to “learn” even if you don’t intend harm</a:t>
            </a:r>
          </a:p>
          <a:p>
            <a:r>
              <a:rPr lang="en-US" dirty="0" smtClean="0"/>
              <a:t>Virus writing is NOT protected by the first amendment.</a:t>
            </a:r>
          </a:p>
          <a:p>
            <a:r>
              <a:rPr lang="en-US" dirty="0" smtClean="0"/>
              <a:t>Information should be free so it’s OK to distribute copyrighted material or private data</a:t>
            </a:r>
          </a:p>
          <a:p>
            <a:endParaRPr lang="en-US" dirty="0"/>
          </a:p>
        </p:txBody>
      </p:sp>
    </p:spTree>
    <p:extLst>
      <p:ext uri="{BB962C8B-B14F-4D97-AF65-F5344CB8AC3E}">
        <p14:creationId xmlns:p14="http://schemas.microsoft.com/office/powerpoint/2010/main" val="10357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Title 2"/>
          <p:cNvSpPr>
            <a:spLocks noGrp="1"/>
          </p:cNvSpPr>
          <p:nvPr>
            <p:ph type="title"/>
          </p:nvPr>
        </p:nvSpPr>
        <p:spPr/>
        <p:txBody>
          <a:bodyPr/>
          <a:lstStyle/>
          <a:p>
            <a:r>
              <a:rPr lang="en-US" dirty="0"/>
              <a:t>Job Opportunities</a:t>
            </a:r>
          </a:p>
        </p:txBody>
      </p:sp>
      <p:sp>
        <p:nvSpPr>
          <p:cNvPr id="4" name="Content Placeholder 3"/>
          <p:cNvSpPr>
            <a:spLocks noGrp="1"/>
          </p:cNvSpPr>
          <p:nvPr>
            <p:ph idx="1"/>
          </p:nvPr>
        </p:nvSpPr>
        <p:spPr/>
        <p:txBody>
          <a:bodyPr>
            <a:normAutofit fontScale="77500" lnSpcReduction="20000"/>
          </a:bodyPr>
          <a:lstStyle/>
          <a:p>
            <a:r>
              <a:rPr lang="en-US" dirty="0"/>
              <a:t>That would be great! I might have an associate level position.</a:t>
            </a:r>
            <a:br>
              <a:rPr lang="en-US" dirty="0"/>
            </a:br>
            <a:r>
              <a:rPr lang="en-US" dirty="0"/>
              <a:t/>
            </a:r>
            <a:br>
              <a:rPr lang="en-US" dirty="0"/>
            </a:br>
            <a:r>
              <a:rPr lang="en-US" dirty="0"/>
              <a:t/>
            </a:r>
            <a:br>
              <a:rPr lang="en-US" dirty="0"/>
            </a:br>
            <a:r>
              <a:rPr lang="en-US" dirty="0"/>
              <a:t>&gt; --------------------</a:t>
            </a:r>
            <a:br>
              <a:rPr lang="en-US" dirty="0"/>
            </a:br>
            <a:r>
              <a:rPr lang="en-US" dirty="0"/>
              <a:t>&gt; Hi Chris,</a:t>
            </a:r>
            <a:br>
              <a:rPr lang="en-US" dirty="0"/>
            </a:br>
            <a:r>
              <a:rPr lang="en-US" dirty="0"/>
              <a:t>&gt; </a:t>
            </a:r>
            <a:br>
              <a:rPr lang="en-US" dirty="0"/>
            </a:br>
            <a:r>
              <a:rPr lang="en-US" dirty="0"/>
              <a:t>&gt; Interested in hearing about new opportunities? Due to growth, our client is looking to fill a Security Implementation Consultant position (remote). Compensation includes equity. I would love to at least network. Let me know.</a:t>
            </a:r>
            <a:br>
              <a:rPr lang="en-US" dirty="0"/>
            </a:br>
            <a:r>
              <a:rPr lang="en-US" dirty="0"/>
              <a:t>&gt; </a:t>
            </a:r>
            <a:br>
              <a:rPr lang="en-US" dirty="0"/>
            </a:br>
            <a:r>
              <a:rPr lang="en-US" dirty="0"/>
              <a:t>&gt; Thanks!</a:t>
            </a:r>
            <a:br>
              <a:rPr lang="en-US" dirty="0"/>
            </a:br>
            <a:r>
              <a:rPr lang="en-US" dirty="0"/>
              <a:t>&gt; </a:t>
            </a:r>
            <a:br>
              <a:rPr lang="en-US" dirty="0"/>
            </a:br>
            <a:r>
              <a:rPr lang="en-US" dirty="0"/>
              <a:t>&gt; Missy Peterson, Recruiter</a:t>
            </a:r>
            <a:br>
              <a:rPr lang="en-US" dirty="0"/>
            </a:br>
            <a:r>
              <a:rPr lang="en-US" dirty="0"/>
              <a:t>&gt; missy-peterson@austin.rr.com</a:t>
            </a:r>
          </a:p>
        </p:txBody>
      </p:sp>
    </p:spTree>
    <p:extLst>
      <p:ext uri="{BB962C8B-B14F-4D97-AF65-F5344CB8AC3E}">
        <p14:creationId xmlns:p14="http://schemas.microsoft.com/office/powerpoint/2010/main" val="65064827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Concepts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140</a:t>
            </a:fld>
            <a:endParaRPr lang="en-US" dirty="0"/>
          </a:p>
        </p:txBody>
      </p:sp>
    </p:spTree>
    <p:extLst>
      <p:ext uri="{BB962C8B-B14F-4D97-AF65-F5344CB8AC3E}">
        <p14:creationId xmlns:p14="http://schemas.microsoft.com/office/powerpoint/2010/main" val="354941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141</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endParaRPr lang="en-US" sz="2000" dirty="0"/>
          </a:p>
        </p:txBody>
      </p:sp>
    </p:spTree>
    <p:extLst>
      <p:ext uri="{BB962C8B-B14F-4D97-AF65-F5344CB8AC3E}">
        <p14:creationId xmlns:p14="http://schemas.microsoft.com/office/powerpoint/2010/main" val="270130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142</a:t>
            </a:fld>
            <a:endParaRPr lang="en-US" dirty="0"/>
          </a:p>
        </p:txBody>
      </p:sp>
    </p:spTree>
    <p:extLst>
      <p:ext uri="{BB962C8B-B14F-4D97-AF65-F5344CB8AC3E}">
        <p14:creationId xmlns:p14="http://schemas.microsoft.com/office/powerpoint/2010/main" val="14341777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143</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a:t>Crime over the Internet has brought about jurisdiction problems for law enforcement and the courts. </a:t>
            </a:r>
          </a:p>
          <a:p>
            <a:r>
              <a:rPr lang="en-US" sz="2000" dirty="0"/>
              <a:t>Privacy laws dictate that data collected by government agencies must be collected fairly and lawfully, must be used only for the purpose for which they were collected, must only be held for a reasonable amount of time, and must be accurate and timely. </a:t>
            </a:r>
          </a:p>
          <a:p>
            <a:r>
              <a:rPr lang="en-US" sz="2000" dirty="0"/>
              <a:t>If companies are going to use any type of monitoring, they need to make sure it is legal in their business sector and must inform all employees that they may be subjected to monitoring. </a:t>
            </a:r>
          </a:p>
          <a:p>
            <a:r>
              <a:rPr lang="en-US" sz="2000" dirty="0"/>
              <a:t>Employees need to be informed regarding what is expected behavior pertaining to the use of the company’s computer systems, network , e-mail system, and phone system. They need to also know what the ramifications are for not meeting those expectations. These requirements are usually communicated through policies. </a:t>
            </a:r>
          </a:p>
        </p:txBody>
      </p:sp>
    </p:spTree>
    <p:extLst>
      <p:ext uri="{BB962C8B-B14F-4D97-AF65-F5344CB8AC3E}">
        <p14:creationId xmlns:p14="http://schemas.microsoft.com/office/powerpoint/2010/main" val="125892254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144</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a:t>Logon banners should be used to inform users of what could happen if they do not follow the rules pertaining to using company resources. This provides legal protection for the company. </a:t>
            </a:r>
          </a:p>
          <a:p>
            <a:r>
              <a:rPr lang="en-US" sz="2000" dirty="0"/>
              <a:t>Countries differ in their view of the seriousness of computer crime and have different penalties for certain crimes. This makes enforcing laws much harder across country borders. </a:t>
            </a:r>
          </a:p>
          <a:p>
            <a:r>
              <a:rPr lang="en-US" sz="2000" dirty="0"/>
              <a:t>The three main types of harm addressed in computer crime laws pertain to unauthorized intrusion, unauthorized alteration or destruction, and using malicious code. </a:t>
            </a:r>
          </a:p>
          <a:p>
            <a:r>
              <a:rPr lang="en-US" sz="2000" dirty="0"/>
              <a:t>Law enforcement and the courts have a hard time with computer crimes because of the newness of the types of crimes, the complexity involved , jurisdictional issues, and evidence collection. New laws are being written to properly deal with cybercrime. </a:t>
            </a:r>
          </a:p>
          <a:p>
            <a:r>
              <a:rPr lang="en-US" sz="2000" dirty="0"/>
              <a:t>If a company does not practice due care in its efforts to protect itself from computer crime, it can be found to be negligent and legally liable for damages.</a:t>
            </a:r>
          </a:p>
        </p:txBody>
      </p:sp>
    </p:spTree>
    <p:extLst>
      <p:ext uri="{BB962C8B-B14F-4D97-AF65-F5344CB8AC3E}">
        <p14:creationId xmlns:p14="http://schemas.microsoft.com/office/powerpoint/2010/main" val="125892254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145</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lnSpcReduction="10000"/>
          </a:bodyPr>
          <a:lstStyle/>
          <a:p>
            <a:r>
              <a:rPr lang="en-US" sz="2000" dirty="0"/>
              <a:t>Dumpster diving refers to going through someone’s trash to find confidential or useful information . It is legal, unless it involves trespassing , but in all cases it is considered unethical. </a:t>
            </a:r>
          </a:p>
          <a:p>
            <a:r>
              <a:rPr lang="en-US" sz="2000" dirty="0"/>
              <a:t>Wiretapping is a passive attack that eavesdrops on communications. It is only legal with prior consent or a warrant. </a:t>
            </a:r>
          </a:p>
          <a:p>
            <a:r>
              <a:rPr lang="en-US" sz="2000" dirty="0"/>
              <a:t>Social engineering is the act of tricking or deceiving a person into giving confidential or sensitive information that could then be used against him or his company. </a:t>
            </a:r>
          </a:p>
          <a:p>
            <a:r>
              <a:rPr lang="en-US" sz="2000" dirty="0"/>
              <a:t>The primary reason for the chain of custody of evidence is to ensure that it will be admissible in court by showing it was properly controlled and handled before being presented in court. </a:t>
            </a:r>
          </a:p>
          <a:p>
            <a:r>
              <a:rPr lang="en-US" sz="2000" dirty="0"/>
              <a:t>Companies should develop their own incident response team, which is made up of people from management, IT, legal, human resources, public relations, security, and other key areas of the organization. </a:t>
            </a:r>
          </a:p>
          <a:p>
            <a:r>
              <a:rPr lang="en-US" sz="2000" dirty="0"/>
              <a:t>Hearsay evidence is secondhand and usually not admissible in court. </a:t>
            </a:r>
          </a:p>
          <a:p>
            <a:r>
              <a:rPr lang="en-US" sz="2000" dirty="0"/>
              <a:t>To be admissible in court, business records have to be made and collected in the normal course of business, not specially generated for a case in court. </a:t>
            </a:r>
          </a:p>
        </p:txBody>
      </p:sp>
    </p:spTree>
    <p:extLst>
      <p:ext uri="{BB962C8B-B14F-4D97-AF65-F5344CB8AC3E}">
        <p14:creationId xmlns:p14="http://schemas.microsoft.com/office/powerpoint/2010/main" val="230491054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146</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147</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148</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15</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Computer </a:t>
            </a:r>
            <a:r>
              <a:rPr lang="en-US" dirty="0"/>
              <a:t>crime types • Motives and profiles of attackers • Various types of evidence • Laws and acts put into effect to fight computer crime • Computer crime investigation process and evidence collection • Incident-handling procedures • Ethics pertaining to information security and best practices</a:t>
            </a:r>
            <a:endParaRPr lang="en-US" dirty="0" smtClean="0"/>
          </a:p>
          <a:p>
            <a:pPr marL="457200" lvl="1" indent="0">
              <a:buNone/>
            </a:pPr>
            <a:r>
              <a:rPr lang="en-US" dirty="0" smtClean="0"/>
              <a:t> </a:t>
            </a:r>
            <a:endParaRPr lang="en-US" dirty="0"/>
          </a:p>
        </p:txBody>
      </p:sp>
    </p:spTree>
    <p:extLst>
      <p:ext uri="{BB962C8B-B14F-4D97-AF65-F5344CB8AC3E}">
        <p14:creationId xmlns:p14="http://schemas.microsoft.com/office/powerpoint/2010/main" val="1945779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Importance of this Domain</a:t>
            </a:r>
          </a:p>
        </p:txBody>
      </p:sp>
      <p:sp>
        <p:nvSpPr>
          <p:cNvPr id="6147" name="Rectangle 3"/>
          <p:cNvSpPr>
            <a:spLocks noGrp="1" noChangeArrowheads="1"/>
          </p:cNvSpPr>
          <p:nvPr>
            <p:ph type="body" idx="1"/>
          </p:nvPr>
        </p:nvSpPr>
        <p:spPr/>
        <p:txBody>
          <a:bodyPr/>
          <a:lstStyle/>
          <a:p>
            <a:pPr eaLnBrk="1" hangingPunct="1"/>
            <a:r>
              <a:rPr lang="en-US" smtClean="0"/>
              <a:t>This domain has special significance in real life because security practitioners needs to  understand to what extent they are under legal obligation to protect data</a:t>
            </a:r>
          </a:p>
          <a:p>
            <a:pPr eaLnBrk="1" hangingPunct="1"/>
            <a:r>
              <a:rPr lang="en-US" smtClean="0"/>
              <a:t>You obligation to </a:t>
            </a:r>
            <a:r>
              <a:rPr lang="en-US" i="1" u="sng" smtClean="0"/>
              <a:t>report</a:t>
            </a:r>
            <a:r>
              <a:rPr lang="en-US" smtClean="0"/>
              <a:t> or </a:t>
            </a:r>
            <a:r>
              <a:rPr lang="en-US" i="1" u="sng" smtClean="0"/>
              <a:t>investigate</a:t>
            </a:r>
            <a:r>
              <a:rPr lang="en-US" smtClean="0"/>
              <a:t> computer crime is affected by:</a:t>
            </a:r>
          </a:p>
          <a:p>
            <a:pPr lvl="1" eaLnBrk="1" hangingPunct="1"/>
            <a:r>
              <a:rPr lang="en-US" smtClean="0"/>
              <a:t>Generally accepted morality – Ethics </a:t>
            </a:r>
          </a:p>
          <a:p>
            <a:pPr lvl="1" eaLnBrk="1" hangingPunct="1"/>
            <a:r>
              <a:rPr lang="en-US" smtClean="0"/>
              <a:t>Legislation governing your systems and situation</a:t>
            </a:r>
          </a:p>
          <a:p>
            <a:pPr lvl="1" eaLnBrk="1" hangingPunct="1"/>
            <a:r>
              <a:rPr lang="en-US" smtClean="0"/>
              <a:t>Corporate obligations such as contracts binding the individual or corporation to special terms</a:t>
            </a:r>
          </a:p>
          <a:p>
            <a:pPr eaLnBrk="1" hangingPunct="1"/>
            <a:endParaRPr lang="en-US" smtClean="0"/>
          </a:p>
        </p:txBody>
      </p:sp>
    </p:spTree>
    <p:extLst>
      <p:ext uri="{BB962C8B-B14F-4D97-AF65-F5344CB8AC3E}">
        <p14:creationId xmlns:p14="http://schemas.microsoft.com/office/powerpoint/2010/main" val="1069180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sp>
        <p:nvSpPr>
          <p:cNvPr id="5" name="Title 4"/>
          <p:cNvSpPr>
            <a:spLocks noGrp="1"/>
          </p:cNvSpPr>
          <p:nvPr>
            <p:ph type="title"/>
          </p:nvPr>
        </p:nvSpPr>
        <p:spPr/>
        <p:txBody>
          <a:bodyPr/>
          <a:lstStyle/>
          <a:p>
            <a:r>
              <a:rPr lang="en-US" dirty="0"/>
              <a:t>Today's Materials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28800"/>
            <a:ext cx="2743200" cy="347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927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77042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p:txBody>
          <a:bodyPr/>
          <a:lstStyle/>
          <a:p>
            <a:pPr eaLnBrk="1" hangingPunct="1"/>
            <a:r>
              <a:rPr lang="en-US" smtClean="0"/>
              <a:t>Types of Computer Crime</a:t>
            </a:r>
          </a:p>
        </p:txBody>
      </p:sp>
      <p:sp>
        <p:nvSpPr>
          <p:cNvPr id="7171" name="Rectangle 7"/>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174998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Types of Computer Crime</a:t>
            </a:r>
          </a:p>
        </p:txBody>
      </p:sp>
      <p:sp>
        <p:nvSpPr>
          <p:cNvPr id="8195" name="Rectangle 3"/>
          <p:cNvSpPr>
            <a:spLocks noGrp="1" noChangeArrowheads="1"/>
          </p:cNvSpPr>
          <p:nvPr>
            <p:ph type="body" sz="half" idx="1"/>
          </p:nvPr>
        </p:nvSpPr>
        <p:spPr/>
        <p:txBody>
          <a:bodyPr/>
          <a:lstStyle/>
          <a:p>
            <a:pPr eaLnBrk="1" hangingPunct="1"/>
            <a:r>
              <a:rPr lang="en-US" sz="2400" smtClean="0"/>
              <a:t>Denial of Service and Distributed Denial of Service</a:t>
            </a:r>
          </a:p>
          <a:p>
            <a:pPr eaLnBrk="1" hangingPunct="1"/>
            <a:r>
              <a:rPr lang="en-US" sz="2400" smtClean="0"/>
              <a:t>Stealing Passwords</a:t>
            </a:r>
          </a:p>
          <a:p>
            <a:pPr eaLnBrk="1" hangingPunct="1"/>
            <a:r>
              <a:rPr lang="en-US" sz="2400" smtClean="0"/>
              <a:t>Network Intrusions</a:t>
            </a:r>
          </a:p>
          <a:p>
            <a:pPr eaLnBrk="1" hangingPunct="1"/>
            <a:r>
              <a:rPr lang="en-US" sz="2400" smtClean="0"/>
              <a:t>Emanation eavesdropping</a:t>
            </a:r>
          </a:p>
          <a:p>
            <a:pPr eaLnBrk="1" hangingPunct="1"/>
            <a:r>
              <a:rPr lang="en-US" sz="2400" smtClean="0"/>
              <a:t>Social engineering</a:t>
            </a:r>
          </a:p>
          <a:p>
            <a:pPr eaLnBrk="1" hangingPunct="1"/>
            <a:r>
              <a:rPr lang="en-US" sz="2400" smtClean="0"/>
              <a:t>Inappropriate materials</a:t>
            </a:r>
          </a:p>
          <a:p>
            <a:pPr eaLnBrk="1" hangingPunct="1"/>
            <a:r>
              <a:rPr lang="en-US" sz="2400" smtClean="0"/>
              <a:t>Fraud</a:t>
            </a:r>
          </a:p>
          <a:p>
            <a:pPr eaLnBrk="1" hangingPunct="1"/>
            <a:r>
              <a:rPr lang="en-US" sz="2400" smtClean="0"/>
              <a:t>SW piracy</a:t>
            </a:r>
          </a:p>
          <a:p>
            <a:pPr eaLnBrk="1" hangingPunct="1"/>
            <a:r>
              <a:rPr lang="en-US" sz="2400" smtClean="0"/>
              <a:t>Dumpster diving</a:t>
            </a:r>
          </a:p>
          <a:p>
            <a:pPr eaLnBrk="1" hangingPunct="1"/>
            <a:r>
              <a:rPr lang="en-US" sz="2400" smtClean="0"/>
              <a:t>Malicious code</a:t>
            </a:r>
          </a:p>
        </p:txBody>
      </p:sp>
      <p:sp>
        <p:nvSpPr>
          <p:cNvPr id="8196" name="Rectangle 4"/>
          <p:cNvSpPr>
            <a:spLocks noGrp="1" noChangeArrowheads="1"/>
          </p:cNvSpPr>
          <p:nvPr>
            <p:ph type="body" sz="half" idx="2"/>
          </p:nvPr>
        </p:nvSpPr>
        <p:spPr/>
        <p:txBody>
          <a:bodyPr/>
          <a:lstStyle/>
          <a:p>
            <a:pPr eaLnBrk="1" hangingPunct="1"/>
            <a:r>
              <a:rPr lang="en-US" sz="2400" smtClean="0"/>
              <a:t>Spoofing information</a:t>
            </a:r>
          </a:p>
          <a:p>
            <a:pPr eaLnBrk="1" hangingPunct="1"/>
            <a:r>
              <a:rPr lang="en-US" sz="2400" smtClean="0"/>
              <a:t>Information warfare</a:t>
            </a:r>
          </a:p>
          <a:p>
            <a:pPr eaLnBrk="1" hangingPunct="1"/>
            <a:r>
              <a:rPr lang="en-US" sz="2400" smtClean="0"/>
              <a:t>Espionage</a:t>
            </a:r>
          </a:p>
          <a:p>
            <a:pPr eaLnBrk="1" hangingPunct="1"/>
            <a:r>
              <a:rPr lang="en-US" sz="2400" smtClean="0"/>
              <a:t>Destroying or changing information</a:t>
            </a:r>
          </a:p>
          <a:p>
            <a:pPr eaLnBrk="1" hangingPunct="1"/>
            <a:r>
              <a:rPr lang="en-US" sz="2400" smtClean="0"/>
              <a:t>Kiddie scripts </a:t>
            </a:r>
          </a:p>
          <a:p>
            <a:pPr eaLnBrk="1" hangingPunct="1"/>
            <a:r>
              <a:rPr lang="en-US" sz="2400" smtClean="0"/>
              <a:t>Masquerading</a:t>
            </a:r>
          </a:p>
          <a:p>
            <a:pPr eaLnBrk="1" hangingPunct="1"/>
            <a:r>
              <a:rPr lang="en-US" sz="2400" smtClean="0"/>
              <a:t>Embezzlement</a:t>
            </a:r>
          </a:p>
          <a:p>
            <a:pPr eaLnBrk="1" hangingPunct="1"/>
            <a:r>
              <a:rPr lang="en-US" sz="2400" smtClean="0"/>
              <a:t>Data diddling</a:t>
            </a:r>
          </a:p>
          <a:p>
            <a:pPr eaLnBrk="1" hangingPunct="1"/>
            <a:r>
              <a:rPr lang="en-US" sz="2400" smtClean="0"/>
              <a:t>Terrorism </a:t>
            </a:r>
          </a:p>
          <a:p>
            <a:pPr eaLnBrk="1" hangingPunct="1"/>
            <a:endParaRPr lang="en-US" sz="2400" smtClean="0"/>
          </a:p>
        </p:txBody>
      </p:sp>
    </p:spTree>
    <p:extLst>
      <p:ext uri="{BB962C8B-B14F-4D97-AF65-F5344CB8AC3E}">
        <p14:creationId xmlns:p14="http://schemas.microsoft.com/office/powerpoint/2010/main" val="1270135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Recall: Types of Information Threats</a:t>
            </a:r>
          </a:p>
        </p:txBody>
      </p:sp>
      <p:sp>
        <p:nvSpPr>
          <p:cNvPr id="9220" name="Rectangle 4"/>
          <p:cNvSpPr>
            <a:spLocks noGrp="1" noChangeArrowheads="1"/>
          </p:cNvSpPr>
          <p:nvPr>
            <p:ph idx="1"/>
          </p:nvPr>
        </p:nvSpPr>
        <p:spPr>
          <a:xfrm>
            <a:off x="157089" y="1600200"/>
            <a:ext cx="8991600" cy="4953000"/>
          </a:xfrm>
        </p:spPr>
        <p:txBody>
          <a:bodyPr>
            <a:normAutofit/>
          </a:bodyPr>
          <a:lstStyle/>
          <a:p>
            <a:r>
              <a:rPr lang="en-US" sz="2400" dirty="0"/>
              <a:t>Buffer overflows</a:t>
            </a:r>
          </a:p>
          <a:p>
            <a:r>
              <a:rPr lang="en-US" sz="2400" dirty="0"/>
              <a:t>Covert channels</a:t>
            </a:r>
          </a:p>
          <a:p>
            <a:r>
              <a:rPr lang="en-US" sz="2400" dirty="0"/>
              <a:t>Data </a:t>
            </a:r>
            <a:r>
              <a:rPr lang="en-US" sz="2400" dirty="0" err="1"/>
              <a:t>remanence</a:t>
            </a:r>
            <a:r>
              <a:rPr lang="en-US" sz="2400" dirty="0"/>
              <a:t> </a:t>
            </a:r>
          </a:p>
          <a:p>
            <a:r>
              <a:rPr lang="en-US" sz="2400" dirty="0"/>
              <a:t>Dumpster diving</a:t>
            </a:r>
          </a:p>
          <a:p>
            <a:r>
              <a:rPr lang="en-US" sz="2400" dirty="0"/>
              <a:t>Eavesdropping</a:t>
            </a:r>
          </a:p>
          <a:p>
            <a:r>
              <a:rPr lang="en-US" sz="2400" dirty="0"/>
              <a:t>Emanations</a:t>
            </a:r>
          </a:p>
          <a:p>
            <a:r>
              <a:rPr lang="en-US" sz="2400" dirty="0"/>
              <a:t>Impersonation</a:t>
            </a:r>
          </a:p>
          <a:p>
            <a:r>
              <a:rPr lang="en-US" sz="2400" dirty="0"/>
              <a:t>Malicious </a:t>
            </a:r>
            <a:r>
              <a:rPr lang="en-US" sz="2400" dirty="0" smtClean="0"/>
              <a:t>code</a:t>
            </a:r>
          </a:p>
          <a:p>
            <a:r>
              <a:rPr lang="en-US" sz="2400" dirty="0"/>
              <a:t>Trapdoor </a:t>
            </a:r>
          </a:p>
          <a:p>
            <a:r>
              <a:rPr lang="en-US" sz="2400" dirty="0"/>
              <a:t>Tunneling</a:t>
            </a:r>
          </a:p>
          <a:p>
            <a:endParaRPr lang="en-US" sz="2400" dirty="0"/>
          </a:p>
        </p:txBody>
      </p:sp>
      <p:sp>
        <p:nvSpPr>
          <p:cNvPr id="9219" name="Rectangle 3"/>
          <p:cNvSpPr>
            <a:spLocks noGrp="1" noChangeArrowheads="1"/>
          </p:cNvSpPr>
          <p:nvPr>
            <p:ph type="body" idx="11"/>
          </p:nvPr>
        </p:nvSpPr>
        <p:spPr/>
        <p:txBody>
          <a:bodyPr>
            <a:normAutofit lnSpcReduction="10000"/>
          </a:bodyPr>
          <a:lstStyle/>
          <a:p>
            <a:r>
              <a:rPr lang="en-US" dirty="0"/>
              <a:t>Many of these are methods that enable a criminal </a:t>
            </a:r>
            <a:r>
              <a:rPr lang="en-US" dirty="0" smtClean="0"/>
              <a:t>act</a:t>
            </a:r>
            <a:endParaRPr lang="en-US" dirty="0"/>
          </a:p>
        </p:txBody>
      </p:sp>
      <p:sp>
        <p:nvSpPr>
          <p:cNvPr id="2" name="Rectangle 1"/>
          <p:cNvSpPr/>
          <p:nvPr/>
        </p:nvSpPr>
        <p:spPr>
          <a:xfrm>
            <a:off x="4419600" y="1600200"/>
            <a:ext cx="4648200" cy="47171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65760" indent="-365760" fontAlgn="base">
              <a:spcBef>
                <a:spcPct val="20000"/>
              </a:spcBef>
              <a:spcAft>
                <a:spcPct val="0"/>
              </a:spcAft>
              <a:buFont typeface="Calibri" pitchFamily="34" charset="0"/>
              <a:buChar char="●"/>
            </a:pPr>
            <a:r>
              <a:rPr lang="en-US" sz="2400" dirty="0"/>
              <a:t>MITM (Man-in-the-Middle)</a:t>
            </a:r>
          </a:p>
          <a:p>
            <a:pPr marL="365760" indent="-365760" fontAlgn="base">
              <a:spcBef>
                <a:spcPct val="20000"/>
              </a:spcBef>
              <a:spcAft>
                <a:spcPct val="0"/>
              </a:spcAft>
              <a:buFont typeface="Calibri" pitchFamily="34" charset="0"/>
              <a:buChar char="●"/>
            </a:pPr>
            <a:r>
              <a:rPr lang="en-US" sz="2400" dirty="0"/>
              <a:t>Mobile (or packaged) code</a:t>
            </a:r>
          </a:p>
          <a:p>
            <a:pPr marL="365760" indent="-365760" fontAlgn="base">
              <a:spcBef>
                <a:spcPct val="20000"/>
              </a:spcBef>
              <a:spcAft>
                <a:spcPct val="0"/>
              </a:spcAft>
              <a:buFont typeface="Calibri" pitchFamily="34" charset="0"/>
              <a:buChar char="●"/>
            </a:pPr>
            <a:r>
              <a:rPr lang="en-US" sz="2400" dirty="0"/>
              <a:t>Password crackers</a:t>
            </a:r>
          </a:p>
          <a:p>
            <a:pPr marL="365760" indent="-365760" fontAlgn="base">
              <a:spcBef>
                <a:spcPct val="20000"/>
              </a:spcBef>
              <a:spcAft>
                <a:spcPct val="0"/>
              </a:spcAft>
              <a:buFont typeface="Calibri" pitchFamily="34" charset="0"/>
              <a:buChar char="●"/>
            </a:pPr>
            <a:r>
              <a:rPr lang="en-US" sz="2400" dirty="0"/>
              <a:t>Replay attacks</a:t>
            </a:r>
          </a:p>
          <a:p>
            <a:pPr marL="365760" indent="-365760" fontAlgn="base">
              <a:spcBef>
                <a:spcPct val="20000"/>
              </a:spcBef>
              <a:spcAft>
                <a:spcPct val="0"/>
              </a:spcAft>
              <a:buFont typeface="Calibri" pitchFamily="34" charset="0"/>
              <a:buChar char="●"/>
            </a:pPr>
            <a:r>
              <a:rPr lang="en-US" sz="2400" dirty="0"/>
              <a:t>Shoulder surfing</a:t>
            </a:r>
          </a:p>
          <a:p>
            <a:pPr marL="365760" indent="-365760" fontAlgn="base">
              <a:spcBef>
                <a:spcPct val="20000"/>
              </a:spcBef>
              <a:spcAft>
                <a:spcPct val="0"/>
              </a:spcAft>
              <a:buFont typeface="Calibri" pitchFamily="34" charset="0"/>
              <a:buChar char="●"/>
            </a:pPr>
            <a:r>
              <a:rPr lang="en-US" sz="2400" dirty="0"/>
              <a:t>Sniffers</a:t>
            </a:r>
          </a:p>
          <a:p>
            <a:pPr marL="365760" indent="-365760" fontAlgn="base">
              <a:spcBef>
                <a:spcPct val="20000"/>
              </a:spcBef>
              <a:spcAft>
                <a:spcPct val="0"/>
              </a:spcAft>
              <a:buFont typeface="Calibri" pitchFamily="34" charset="0"/>
              <a:buChar char="●"/>
            </a:pPr>
            <a:r>
              <a:rPr lang="en-US" sz="2400" dirty="0"/>
              <a:t>Social Engineering</a:t>
            </a:r>
          </a:p>
          <a:p>
            <a:pPr marL="365760" indent="-365760" fontAlgn="base">
              <a:spcBef>
                <a:spcPct val="20000"/>
              </a:spcBef>
              <a:spcAft>
                <a:spcPct val="0"/>
              </a:spcAft>
              <a:buFont typeface="Calibri" pitchFamily="34" charset="0"/>
              <a:buChar char="●"/>
            </a:pPr>
            <a:r>
              <a:rPr lang="en-US" sz="2400" dirty="0"/>
              <a:t>Spoofing IP, </a:t>
            </a:r>
            <a:r>
              <a:rPr lang="en-US" sz="2400" dirty="0" err="1"/>
              <a:t>etc</a:t>
            </a:r>
            <a:endParaRPr lang="en-US" sz="2400" dirty="0"/>
          </a:p>
          <a:p>
            <a:pPr marL="365760" indent="-365760" fontAlgn="base">
              <a:spcBef>
                <a:spcPct val="20000"/>
              </a:spcBef>
              <a:spcAft>
                <a:spcPct val="0"/>
              </a:spcAft>
              <a:buFont typeface="Calibri" pitchFamily="34" charset="0"/>
              <a:buChar char="●"/>
            </a:pPr>
            <a:r>
              <a:rPr lang="en-US" sz="2400" dirty="0"/>
              <a:t>Spying (cameras, </a:t>
            </a:r>
            <a:r>
              <a:rPr lang="en-US" sz="2400" dirty="0" err="1"/>
              <a:t>mics</a:t>
            </a:r>
            <a:r>
              <a:rPr lang="en-US" sz="2400" dirty="0"/>
              <a:t>)</a:t>
            </a:r>
          </a:p>
          <a:p>
            <a:pPr marL="365760" indent="-365760" fontAlgn="base">
              <a:spcBef>
                <a:spcPct val="20000"/>
              </a:spcBef>
              <a:spcAft>
                <a:spcPct val="0"/>
              </a:spcAft>
              <a:buFont typeface="Calibri" pitchFamily="34" charset="0"/>
              <a:buChar char="●"/>
            </a:pPr>
            <a:r>
              <a:rPr lang="en-US" sz="2400" dirty="0"/>
              <a:t>Targeted data mining </a:t>
            </a:r>
          </a:p>
        </p:txBody>
      </p:sp>
    </p:spTree>
    <p:extLst>
      <p:ext uri="{BB962C8B-B14F-4D97-AF65-F5344CB8AC3E}">
        <p14:creationId xmlns:p14="http://schemas.microsoft.com/office/powerpoint/2010/main" val="423310884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a:t>
            </a:fld>
            <a:endParaRPr lang="en-US" dirty="0"/>
          </a:p>
        </p:txBody>
      </p:sp>
      <p:sp>
        <p:nvSpPr>
          <p:cNvPr id="6" name="Title 5"/>
          <p:cNvSpPr>
            <a:spLocks noGrp="1"/>
          </p:cNvSpPr>
          <p:nvPr>
            <p:ph type="title"/>
          </p:nvPr>
        </p:nvSpPr>
        <p:spPr/>
        <p:txBody>
          <a:bodyPr/>
          <a:lstStyle/>
          <a:p>
            <a:r>
              <a:rPr lang="en-US" dirty="0"/>
              <a:t>Gaining Access – Extracting Data</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3" y="1371600"/>
            <a:ext cx="891743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4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24</a:t>
            </a:fld>
            <a:endParaRPr lang="en-US" dirty="0"/>
          </a:p>
        </p:txBody>
      </p:sp>
      <p:sp>
        <p:nvSpPr>
          <p:cNvPr id="4" name="Title 3"/>
          <p:cNvSpPr>
            <a:spLocks noGrp="1"/>
          </p:cNvSpPr>
          <p:nvPr>
            <p:ph type="title"/>
          </p:nvPr>
        </p:nvSpPr>
        <p:spPr/>
        <p:txBody>
          <a:bodyPr/>
          <a:lstStyle/>
          <a:p>
            <a:r>
              <a:rPr lang="en-US" dirty="0"/>
              <a:t>Internet Crime Schemes</a:t>
            </a:r>
          </a:p>
        </p:txBody>
      </p:sp>
      <p:sp>
        <p:nvSpPr>
          <p:cNvPr id="5" name="Content Placeholder 4"/>
          <p:cNvSpPr>
            <a:spLocks noGrp="1"/>
          </p:cNvSpPr>
          <p:nvPr>
            <p:ph idx="1"/>
          </p:nvPr>
        </p:nvSpPr>
        <p:spPr/>
        <p:txBody>
          <a:bodyPr/>
          <a:lstStyle/>
          <a:p>
            <a:r>
              <a:rPr lang="en-US" dirty="0">
                <a:hlinkClick r:id="rId2"/>
              </a:rPr>
              <a:t>http://</a:t>
            </a:r>
            <a:r>
              <a:rPr lang="en-US" dirty="0" smtClean="0">
                <a:hlinkClick r:id="rId2"/>
              </a:rPr>
              <a:t>www.ic3.gov/crimeschemes.aspx</a:t>
            </a:r>
            <a:endParaRPr lang="en-US" dirty="0" smtClean="0"/>
          </a:p>
          <a:p>
            <a:pPr lvl="1"/>
            <a:r>
              <a:rPr lang="en-US" dirty="0"/>
              <a:t>Auction Fraud • Auction Fraud — Romania • Counterfeit Cashier's Check • Credit Card Fraud • Debt Elimination • Parcel Courier Email Scheme • Employment/Business Opportunities • Escrow Services Fraud • Identity Theft • Internet Extortion • Investment Fraud • Lotteries • Nigerian Letter or "419" • Phishing/Spoofing • Ponzi/Pyramid • Reshipping • Spam • Third Party Receiver of Funds</a:t>
            </a:r>
            <a:endParaRPr lang="en-US" dirty="0" smtClean="0"/>
          </a:p>
          <a:p>
            <a:pPr lvl="1"/>
            <a:endParaRPr lang="en-US" dirty="0"/>
          </a:p>
        </p:txBody>
      </p:sp>
    </p:spTree>
    <p:extLst>
      <p:ext uri="{BB962C8B-B14F-4D97-AF65-F5344CB8AC3E}">
        <p14:creationId xmlns:p14="http://schemas.microsoft.com/office/powerpoint/2010/main" val="2978246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p:txBody>
          <a:bodyPr/>
          <a:lstStyle/>
          <a:p>
            <a:pPr eaLnBrk="1" hangingPunct="1"/>
            <a:r>
              <a:rPr lang="en-US" smtClean="0"/>
              <a:t>The Legal System</a:t>
            </a:r>
          </a:p>
        </p:txBody>
      </p:sp>
      <p:sp>
        <p:nvSpPr>
          <p:cNvPr id="10243"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39802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Different Legal Systems</a:t>
            </a:r>
          </a:p>
        </p:txBody>
      </p:sp>
      <p:sp>
        <p:nvSpPr>
          <p:cNvPr id="11267" name="Rectangle 3"/>
          <p:cNvSpPr>
            <a:spLocks noGrp="1" noChangeArrowheads="1"/>
          </p:cNvSpPr>
          <p:nvPr>
            <p:ph type="body" idx="1"/>
          </p:nvPr>
        </p:nvSpPr>
        <p:spPr/>
        <p:txBody>
          <a:bodyPr>
            <a:normAutofit fontScale="92500" lnSpcReduction="10000"/>
          </a:bodyPr>
          <a:lstStyle/>
          <a:p>
            <a:pPr eaLnBrk="1" hangingPunct="1"/>
            <a:r>
              <a:rPr lang="en-US" smtClean="0"/>
              <a:t>“Common Law” </a:t>
            </a:r>
            <a:r>
              <a:rPr lang="en-US" i="1" smtClean="0"/>
              <a:t>Legal System</a:t>
            </a:r>
          </a:p>
          <a:p>
            <a:pPr lvl="1" eaLnBrk="1" hangingPunct="1"/>
            <a:r>
              <a:rPr lang="en-US" smtClean="0"/>
              <a:t>Also called case law. Law established by subject matter heard in earlier cases  </a:t>
            </a:r>
          </a:p>
          <a:p>
            <a:pPr lvl="1" eaLnBrk="1" hangingPunct="1"/>
            <a:r>
              <a:rPr lang="en-US" smtClean="0"/>
              <a:t>Practiced by many generally </a:t>
            </a:r>
            <a:r>
              <a:rPr lang="en-US" i="1" u="sng" smtClean="0"/>
              <a:t>English-speaking</a:t>
            </a:r>
            <a:r>
              <a:rPr lang="en-US" smtClean="0"/>
              <a:t> or </a:t>
            </a:r>
            <a:r>
              <a:rPr lang="en-US" i="1" u="sng" smtClean="0"/>
              <a:t>influenced</a:t>
            </a:r>
            <a:r>
              <a:rPr lang="en-US" smtClean="0"/>
              <a:t> countries or Commonwealth countries</a:t>
            </a:r>
          </a:p>
          <a:p>
            <a:pPr lvl="1" eaLnBrk="1" hangingPunct="1"/>
            <a:r>
              <a:rPr lang="en-US" smtClean="0"/>
              <a:t>Used in Continental Europe, and most of the rest of the world</a:t>
            </a:r>
          </a:p>
          <a:p>
            <a:pPr lvl="1" eaLnBrk="1" hangingPunct="1"/>
            <a:r>
              <a:rPr lang="en-US" smtClean="0"/>
              <a:t>These include England and Wales, the Republic of Ireland, the </a:t>
            </a:r>
            <a:r>
              <a:rPr lang="en-US" smtClean="0">
                <a:solidFill>
                  <a:srgbClr val="FF0000"/>
                </a:solidFill>
              </a:rPr>
              <a:t>United States</a:t>
            </a:r>
            <a:r>
              <a:rPr lang="en-US" smtClean="0"/>
              <a:t> (except Louisiana), Canada (except Quebec civil law), Australia, New Zealand, South Africa, India</a:t>
            </a:r>
          </a:p>
          <a:p>
            <a:pPr lvl="1" eaLnBrk="1" hangingPunct="1"/>
            <a:r>
              <a:rPr lang="en-US" smtClean="0"/>
              <a:t>Law based on a series of written codes or laws </a:t>
            </a:r>
          </a:p>
          <a:p>
            <a:pPr eaLnBrk="1" hangingPunct="1"/>
            <a:r>
              <a:rPr lang="en-US" smtClean="0"/>
              <a:t>Islamic and other religious law</a:t>
            </a:r>
          </a:p>
        </p:txBody>
      </p:sp>
    </p:spTree>
    <p:extLst>
      <p:ext uri="{BB962C8B-B14F-4D97-AF65-F5344CB8AC3E}">
        <p14:creationId xmlns:p14="http://schemas.microsoft.com/office/powerpoint/2010/main" val="246376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27</a:t>
            </a:fld>
            <a:endParaRPr lang="en-US" dirty="0"/>
          </a:p>
        </p:txBody>
      </p:sp>
      <p:sp>
        <p:nvSpPr>
          <p:cNvPr id="3" name="Title 2"/>
          <p:cNvSpPr>
            <a:spLocks noGrp="1"/>
          </p:cNvSpPr>
          <p:nvPr>
            <p:ph type="title"/>
          </p:nvPr>
        </p:nvSpPr>
        <p:spPr/>
        <p:txBody>
          <a:bodyPr/>
          <a:lstStyle/>
          <a:p>
            <a:r>
              <a:rPr lang="en-US" dirty="0"/>
              <a:t>World Legal Systems</a:t>
            </a:r>
          </a:p>
        </p:txBody>
      </p:sp>
      <p:sp>
        <p:nvSpPr>
          <p:cNvPr id="4" name="Content Placeholder 3"/>
          <p:cNvSpPr>
            <a:spLocks noGrp="1"/>
          </p:cNvSpPr>
          <p:nvPr>
            <p:ph idx="1"/>
          </p:nvPr>
        </p:nvSpPr>
        <p:spPr/>
        <p:txBody>
          <a:bodyPr>
            <a:normAutofit/>
          </a:bodyPr>
          <a:lstStyle/>
          <a:p>
            <a:r>
              <a:rPr lang="en-US" sz="2000" dirty="0"/>
              <a:t>Civil law system </a:t>
            </a:r>
          </a:p>
          <a:p>
            <a:pPr lvl="1"/>
            <a:r>
              <a:rPr lang="en-US" sz="1600" dirty="0"/>
              <a:t>Uses prewritten rules and is not based on precedence. </a:t>
            </a:r>
          </a:p>
          <a:p>
            <a:pPr lvl="1"/>
            <a:r>
              <a:rPr lang="en-US" sz="1600" dirty="0"/>
              <a:t>Is different from civil (tort) laws, which work under a common law system. </a:t>
            </a:r>
          </a:p>
          <a:p>
            <a:r>
              <a:rPr lang="en-US" sz="2000" dirty="0"/>
              <a:t>Common law system </a:t>
            </a:r>
          </a:p>
          <a:p>
            <a:pPr lvl="1"/>
            <a:r>
              <a:rPr lang="en-US" sz="1600" dirty="0"/>
              <a:t>Made up of criminal, civil, and administrative laws. </a:t>
            </a:r>
          </a:p>
          <a:p>
            <a:r>
              <a:rPr lang="en-US" sz="2000" dirty="0"/>
              <a:t>Customary law system </a:t>
            </a:r>
          </a:p>
          <a:p>
            <a:pPr lvl="1"/>
            <a:r>
              <a:rPr lang="en-US" sz="1600" dirty="0"/>
              <a:t>Addresses mainly personal conduct , and uses regional traditions and customs as the foundations of the laws. </a:t>
            </a:r>
          </a:p>
          <a:p>
            <a:pPr lvl="1"/>
            <a:r>
              <a:rPr lang="en-US" sz="1600" dirty="0"/>
              <a:t>Is usually mixed with another type of listed legal system rather than being the sole legal system used in a region. </a:t>
            </a:r>
          </a:p>
          <a:p>
            <a:r>
              <a:rPr lang="en-US" sz="2000" dirty="0"/>
              <a:t>Religious law system </a:t>
            </a:r>
          </a:p>
          <a:p>
            <a:pPr lvl="1"/>
            <a:r>
              <a:rPr lang="en-US" sz="1600" dirty="0"/>
              <a:t>Laws are derived from religious beliefs and address an individual’s religious responsibilities; commonly used in Muslim countries or regions. </a:t>
            </a:r>
          </a:p>
          <a:p>
            <a:r>
              <a:rPr lang="en-US" sz="2000" dirty="0"/>
              <a:t>Mixed law system </a:t>
            </a:r>
          </a:p>
          <a:p>
            <a:pPr lvl="1"/>
            <a:r>
              <a:rPr lang="en-US" sz="1600" dirty="0"/>
              <a:t>Uses two or more legal systems.</a:t>
            </a:r>
          </a:p>
        </p:txBody>
      </p:sp>
    </p:spTree>
    <p:extLst>
      <p:ext uri="{BB962C8B-B14F-4D97-AF65-F5344CB8AC3E}">
        <p14:creationId xmlns:p14="http://schemas.microsoft.com/office/powerpoint/2010/main" val="1100246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28</a:t>
            </a:fld>
            <a:endParaRPr lang="en-US" dirty="0"/>
          </a:p>
        </p:txBody>
      </p:sp>
      <p:sp>
        <p:nvSpPr>
          <p:cNvPr id="5" name="Title 4"/>
          <p:cNvSpPr>
            <a:spLocks noGrp="1"/>
          </p:cNvSpPr>
          <p:nvPr>
            <p:ph type="title"/>
          </p:nvPr>
        </p:nvSpPr>
        <p:spPr/>
        <p:txBody>
          <a:bodyPr/>
          <a:lstStyle/>
          <a:p>
            <a:r>
              <a:rPr lang="en-US" dirty="0"/>
              <a:t>World Legal Systems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6429"/>
            <a:ext cx="9144000" cy="547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26108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3600" smtClean="0"/>
              <a:t>United States—Common Law System</a:t>
            </a:r>
          </a:p>
        </p:txBody>
      </p:sp>
      <p:sp>
        <p:nvSpPr>
          <p:cNvPr id="602115" name="Rectangle 3"/>
          <p:cNvSpPr>
            <a:spLocks noGrp="1" noChangeArrowheads="1"/>
          </p:cNvSpPr>
          <p:nvPr>
            <p:ph type="body" idx="1"/>
          </p:nvPr>
        </p:nvSpPr>
        <p:spPr>
          <a:xfrm>
            <a:off x="13447" y="1295400"/>
            <a:ext cx="4038600" cy="3048001"/>
          </a:xfrm>
        </p:spPr>
        <p:txBody>
          <a:bodyPr>
            <a:normAutofit/>
          </a:bodyPr>
          <a:lstStyle/>
          <a:p>
            <a:pPr eaLnBrk="1" hangingPunct="1">
              <a:defRPr/>
            </a:pPr>
            <a:r>
              <a:rPr lang="en-US" sz="2000" b="1" dirty="0" smtClean="0"/>
              <a:t>U.S. Constitution: </a:t>
            </a:r>
          </a:p>
          <a:p>
            <a:pPr lvl="1" eaLnBrk="1" hangingPunct="1">
              <a:defRPr/>
            </a:pPr>
            <a:r>
              <a:rPr lang="en-US" sz="1800" dirty="0" smtClean="0"/>
              <a:t>Supreme law of the land.  </a:t>
            </a:r>
          </a:p>
          <a:p>
            <a:pPr lvl="1" eaLnBrk="1" hangingPunct="1">
              <a:defRPr/>
            </a:pPr>
            <a:r>
              <a:rPr lang="en-US" sz="1800" dirty="0" smtClean="0"/>
              <a:t>No other laws may conflict.</a:t>
            </a:r>
          </a:p>
          <a:p>
            <a:pPr lvl="1">
              <a:defRPr/>
            </a:pPr>
            <a:r>
              <a:rPr lang="en-US" sz="1800" dirty="0"/>
              <a:t>Three </a:t>
            </a:r>
            <a:r>
              <a:rPr lang="en-US" sz="1800" dirty="0" smtClean="0"/>
              <a:t>government branches. </a:t>
            </a:r>
          </a:p>
          <a:p>
            <a:pPr lvl="1" eaLnBrk="1" hangingPunct="1">
              <a:defRPr/>
            </a:pPr>
            <a:r>
              <a:rPr lang="en-US" sz="1800" dirty="0" smtClean="0"/>
              <a:t>Each branch “creates” laws. </a:t>
            </a:r>
          </a:p>
          <a:p>
            <a:pPr lvl="2" eaLnBrk="1" hangingPunct="1">
              <a:defRPr/>
            </a:pPr>
            <a:r>
              <a:rPr lang="en-US" sz="1600" dirty="0" smtClean="0"/>
              <a:t>Executive</a:t>
            </a:r>
          </a:p>
          <a:p>
            <a:pPr lvl="2" eaLnBrk="1" hangingPunct="1">
              <a:defRPr/>
            </a:pPr>
            <a:r>
              <a:rPr lang="en-US" sz="1600" dirty="0" smtClean="0"/>
              <a:t>Legislative</a:t>
            </a:r>
          </a:p>
          <a:p>
            <a:pPr lvl="2" eaLnBrk="1" hangingPunct="1">
              <a:defRPr/>
            </a:pPr>
            <a:r>
              <a:rPr lang="en-US" sz="1600" dirty="0" smtClean="0"/>
              <a:t>Judicial</a:t>
            </a:r>
          </a:p>
          <a:p>
            <a:pPr marL="0" indent="0">
              <a:buNone/>
              <a:defRPr/>
            </a:pPr>
            <a:endParaRPr lang="en-US" sz="2400" dirty="0"/>
          </a:p>
          <a:p>
            <a:pPr marL="0" indent="0">
              <a:buNone/>
              <a:defRPr/>
            </a:pPr>
            <a:endParaRPr lang="en-US" sz="2400" dirty="0" smtClean="0"/>
          </a:p>
          <a:p>
            <a:pPr marL="0" indent="0">
              <a:buNone/>
              <a:defRPr/>
            </a:pPr>
            <a:endParaRPr lang="en-US" sz="2400" dirty="0"/>
          </a:p>
          <a:p>
            <a:pPr marL="0" indent="0">
              <a:buNone/>
              <a:defRPr/>
            </a:pPr>
            <a:endParaRPr lang="en-US" sz="2400" dirty="0" smtClean="0"/>
          </a:p>
        </p:txBody>
      </p:sp>
      <p:pic>
        <p:nvPicPr>
          <p:cNvPr id="2" name="Picture 1"/>
          <p:cNvPicPr>
            <a:picLocks noChangeAspect="1"/>
          </p:cNvPicPr>
          <p:nvPr/>
        </p:nvPicPr>
        <p:blipFill>
          <a:blip r:embed="rId3"/>
          <a:stretch>
            <a:fillRect/>
          </a:stretch>
        </p:blipFill>
        <p:spPr>
          <a:xfrm>
            <a:off x="3600743" y="1316181"/>
            <a:ext cx="5412443" cy="3713019"/>
          </a:xfrm>
          <a:prstGeom prst="rect">
            <a:avLst/>
          </a:prstGeom>
        </p:spPr>
      </p:pic>
      <p:sp>
        <p:nvSpPr>
          <p:cNvPr id="3" name="Rectangle 2"/>
          <p:cNvSpPr/>
          <p:nvPr/>
        </p:nvSpPr>
        <p:spPr>
          <a:xfrm>
            <a:off x="152400" y="5257800"/>
            <a:ext cx="8763000" cy="1138773"/>
          </a:xfrm>
          <a:prstGeom prst="rect">
            <a:avLst/>
          </a:prstGeom>
        </p:spPr>
        <p:txBody>
          <a:bodyPr wrap="square">
            <a:spAutoFit/>
          </a:bodyPr>
          <a:lstStyle/>
          <a:p>
            <a:pPr>
              <a:defRPr/>
            </a:pPr>
            <a:r>
              <a:rPr lang="en-US" sz="2000" b="1" dirty="0"/>
              <a:t>Created laws are binding on the court</a:t>
            </a:r>
            <a:r>
              <a:rPr lang="en-US" sz="2000" dirty="0"/>
              <a:t>:</a:t>
            </a:r>
            <a:endParaRPr lang="en-US" sz="2000" b="1" dirty="0"/>
          </a:p>
          <a:p>
            <a:pPr marL="285750" indent="-285750">
              <a:buFont typeface="Arial" panose="020B0604020202020204" pitchFamily="34" charset="0"/>
              <a:buChar char="•"/>
              <a:defRPr/>
            </a:pPr>
            <a:r>
              <a:rPr lang="en-US" sz="1600" b="1" dirty="0">
                <a:effectLst>
                  <a:outerShdw blurRad="38100" dist="38100" dir="2700000" algn="tl">
                    <a:srgbClr val="FFFFFF"/>
                  </a:outerShdw>
                </a:effectLst>
              </a:rPr>
              <a:t>Executive</a:t>
            </a:r>
            <a:r>
              <a:rPr lang="en-US" sz="1600" b="1" dirty="0"/>
              <a:t> Branch</a:t>
            </a:r>
            <a:r>
              <a:rPr lang="en-US" sz="1600" dirty="0"/>
              <a:t>: </a:t>
            </a:r>
            <a:r>
              <a:rPr lang="en-US" sz="1600" dirty="0">
                <a:effectLst>
                  <a:outerShdw blurRad="38100" dist="38100" dir="2700000" algn="tl">
                    <a:srgbClr val="FFFFFF"/>
                  </a:outerShdw>
                </a:effectLst>
              </a:rPr>
              <a:t>Regulations</a:t>
            </a:r>
            <a:r>
              <a:rPr lang="en-US" sz="1600" dirty="0"/>
              <a:t> promulgated by the executive branch create “</a:t>
            </a:r>
            <a:r>
              <a:rPr lang="en-US" sz="1600" b="1" u="sng" dirty="0">
                <a:effectLst>
                  <a:outerShdw blurRad="38100" dist="38100" dir="2700000" algn="tl">
                    <a:srgbClr val="FFFFFF"/>
                  </a:outerShdw>
                </a:effectLst>
              </a:rPr>
              <a:t>administrative law</a:t>
            </a:r>
            <a:r>
              <a:rPr lang="en-US" sz="1600" dirty="0"/>
              <a:t>.”  </a:t>
            </a:r>
          </a:p>
          <a:p>
            <a:pPr marL="285750" indent="-285750">
              <a:buFont typeface="Arial" panose="020B0604020202020204" pitchFamily="34" charset="0"/>
              <a:buChar char="•"/>
              <a:defRPr/>
            </a:pPr>
            <a:r>
              <a:rPr lang="en-US" sz="1600" b="1" dirty="0">
                <a:effectLst>
                  <a:outerShdw blurRad="38100" dist="38100" dir="2700000" algn="tl">
                    <a:srgbClr val="FFFFFF"/>
                  </a:outerShdw>
                </a:effectLst>
              </a:rPr>
              <a:t>Legislative</a:t>
            </a:r>
            <a:r>
              <a:rPr lang="en-US" sz="1600" b="1" dirty="0"/>
              <a:t> Branch</a:t>
            </a:r>
            <a:r>
              <a:rPr lang="en-US" sz="1600" dirty="0"/>
              <a:t>: </a:t>
            </a:r>
            <a:r>
              <a:rPr lang="en-US" sz="1600" dirty="0">
                <a:effectLst>
                  <a:outerShdw blurRad="38100" dist="38100" dir="2700000" algn="tl">
                    <a:srgbClr val="FFFFFF"/>
                  </a:outerShdw>
                </a:effectLst>
              </a:rPr>
              <a:t>Statutes</a:t>
            </a:r>
            <a:r>
              <a:rPr lang="en-US" sz="1600" dirty="0"/>
              <a:t> enacted by the legislative branch create “</a:t>
            </a:r>
            <a:r>
              <a:rPr lang="en-US" sz="1600" b="1" u="sng" dirty="0">
                <a:effectLst>
                  <a:outerShdw blurRad="38100" dist="38100" dir="2700000" algn="tl">
                    <a:srgbClr val="FFFFFF"/>
                  </a:outerShdw>
                </a:effectLst>
              </a:rPr>
              <a:t>statutory law</a:t>
            </a:r>
            <a:r>
              <a:rPr lang="en-US" sz="1600" dirty="0"/>
              <a:t>.” </a:t>
            </a:r>
          </a:p>
          <a:p>
            <a:pPr marL="285750" indent="-285750">
              <a:buFont typeface="Arial" panose="020B0604020202020204" pitchFamily="34" charset="0"/>
              <a:buChar char="•"/>
              <a:defRPr/>
            </a:pPr>
            <a:r>
              <a:rPr lang="en-US" sz="1600" b="1" dirty="0">
                <a:effectLst>
                  <a:outerShdw blurRad="38100" dist="38100" dir="2700000" algn="tl">
                    <a:srgbClr val="FFFFFF"/>
                  </a:outerShdw>
                </a:effectLst>
              </a:rPr>
              <a:t>Judicial</a:t>
            </a:r>
            <a:r>
              <a:rPr lang="en-US" sz="1600" b="1" dirty="0"/>
              <a:t> Branch</a:t>
            </a:r>
            <a:r>
              <a:rPr lang="en-US" sz="1600" dirty="0"/>
              <a:t>: </a:t>
            </a:r>
            <a:r>
              <a:rPr lang="en-US" sz="1600" dirty="0">
                <a:effectLst>
                  <a:outerShdw blurRad="38100" dist="38100" dir="2700000" algn="tl">
                    <a:srgbClr val="FFFFFF"/>
                  </a:outerShdw>
                </a:effectLst>
              </a:rPr>
              <a:t>Court decisions</a:t>
            </a:r>
            <a:r>
              <a:rPr lang="en-US" sz="1600" dirty="0"/>
              <a:t> made by the judicial branch create “</a:t>
            </a:r>
            <a:r>
              <a:rPr lang="en-US" sz="1600" b="1" u="sng" dirty="0">
                <a:effectLst>
                  <a:outerShdw blurRad="38100" dist="38100" dir="2700000" algn="tl">
                    <a:srgbClr val="FFFFFF"/>
                  </a:outerShdw>
                </a:effectLst>
              </a:rPr>
              <a:t>case or common law</a:t>
            </a:r>
            <a:r>
              <a:rPr lang="en-US" sz="1600" dirty="0"/>
              <a:t>.” </a:t>
            </a:r>
          </a:p>
        </p:txBody>
      </p:sp>
    </p:spTree>
    <p:extLst>
      <p:ext uri="{BB962C8B-B14F-4D97-AF65-F5344CB8AC3E}">
        <p14:creationId xmlns:p14="http://schemas.microsoft.com/office/powerpoint/2010/main" val="3897996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347345" y="1524000"/>
            <a:ext cx="8449311" cy="4285229"/>
          </a:xfrm>
          <a:prstGeom prst="rect">
            <a:avLst/>
          </a:prstGeom>
        </p:spPr>
      </p:pic>
    </p:spTree>
    <p:extLst>
      <p:ext uri="{BB962C8B-B14F-4D97-AF65-F5344CB8AC3E}">
        <p14:creationId xmlns:p14="http://schemas.microsoft.com/office/powerpoint/2010/main" val="2586401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600" smtClean="0"/>
              <a:t>United States—Common Law System</a:t>
            </a:r>
          </a:p>
        </p:txBody>
      </p:sp>
      <p:sp>
        <p:nvSpPr>
          <p:cNvPr id="13315" name="Rectangle 3"/>
          <p:cNvSpPr>
            <a:spLocks noGrp="1" noChangeArrowheads="1"/>
          </p:cNvSpPr>
          <p:nvPr>
            <p:ph type="body" idx="1"/>
          </p:nvPr>
        </p:nvSpPr>
        <p:spPr/>
        <p:txBody>
          <a:bodyPr>
            <a:normAutofit fontScale="92500"/>
          </a:bodyPr>
          <a:lstStyle/>
          <a:p>
            <a:pPr eaLnBrk="1" hangingPunct="1">
              <a:lnSpc>
                <a:spcPct val="90000"/>
              </a:lnSpc>
            </a:pPr>
            <a:r>
              <a:rPr lang="en-US" b="1" smtClean="0"/>
              <a:t>Administrative</a:t>
            </a:r>
            <a:r>
              <a:rPr lang="en-US" smtClean="0"/>
              <a:t>—</a:t>
            </a:r>
            <a:r>
              <a:rPr lang="en-US" b="1" smtClean="0"/>
              <a:t>Administrative</a:t>
            </a:r>
            <a:r>
              <a:rPr lang="en-US" smtClean="0"/>
              <a:t> </a:t>
            </a:r>
            <a:r>
              <a:rPr lang="en-US" b="1" smtClean="0"/>
              <a:t>Law</a:t>
            </a:r>
          </a:p>
          <a:p>
            <a:pPr lvl="1" eaLnBrk="1" hangingPunct="1">
              <a:lnSpc>
                <a:spcPct val="90000"/>
              </a:lnSpc>
            </a:pPr>
            <a:r>
              <a:rPr lang="en-US" smtClean="0"/>
              <a:t>Laws pertaining to specific areas such as taxes, transportation, and labor in the form of proclamations, executive orders, and regulations </a:t>
            </a:r>
          </a:p>
          <a:p>
            <a:pPr eaLnBrk="1" hangingPunct="1">
              <a:lnSpc>
                <a:spcPct val="90000"/>
              </a:lnSpc>
            </a:pPr>
            <a:r>
              <a:rPr lang="en-US" b="1" smtClean="0"/>
              <a:t>Legislative</a:t>
            </a:r>
            <a:r>
              <a:rPr lang="en-US" smtClean="0"/>
              <a:t>—</a:t>
            </a:r>
            <a:r>
              <a:rPr lang="en-US" b="1" smtClean="0"/>
              <a:t>Statutory</a:t>
            </a:r>
            <a:r>
              <a:rPr lang="en-US" smtClean="0"/>
              <a:t> </a:t>
            </a:r>
            <a:r>
              <a:rPr lang="en-US" b="1" smtClean="0"/>
              <a:t>Law</a:t>
            </a:r>
          </a:p>
          <a:p>
            <a:pPr lvl="1" eaLnBrk="1" hangingPunct="1">
              <a:lnSpc>
                <a:spcPct val="90000"/>
              </a:lnSpc>
            </a:pPr>
            <a:r>
              <a:rPr lang="en-US" smtClean="0"/>
              <a:t>Relating to a written law from the perceived need to clarify the functioning of government, improve civil order, answer a public need, to codify existing law, or for an individual or company to obtain special treatment </a:t>
            </a:r>
          </a:p>
          <a:p>
            <a:pPr eaLnBrk="1" hangingPunct="1">
              <a:lnSpc>
                <a:spcPct val="90000"/>
              </a:lnSpc>
            </a:pPr>
            <a:r>
              <a:rPr lang="en-US" b="1" smtClean="0"/>
              <a:t>Judicial</a:t>
            </a:r>
            <a:r>
              <a:rPr lang="en-US" smtClean="0"/>
              <a:t>—</a:t>
            </a:r>
            <a:r>
              <a:rPr lang="en-US" b="1" smtClean="0"/>
              <a:t>Common</a:t>
            </a:r>
            <a:r>
              <a:rPr lang="en-US" smtClean="0"/>
              <a:t> </a:t>
            </a:r>
            <a:r>
              <a:rPr lang="en-US" b="1" smtClean="0"/>
              <a:t>Law</a:t>
            </a:r>
          </a:p>
          <a:p>
            <a:pPr lvl="1" eaLnBrk="1" hangingPunct="1">
              <a:lnSpc>
                <a:spcPct val="90000"/>
              </a:lnSpc>
            </a:pPr>
            <a:r>
              <a:rPr lang="en-US" smtClean="0"/>
              <a:t>Also case law. Law established by subject matter heard in earlier cases, which is precedent, and then also tradition and custom</a:t>
            </a:r>
          </a:p>
        </p:txBody>
      </p:sp>
    </p:spTree>
    <p:extLst>
      <p:ext uri="{BB962C8B-B14F-4D97-AF65-F5344CB8AC3E}">
        <p14:creationId xmlns:p14="http://schemas.microsoft.com/office/powerpoint/2010/main" val="3256437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Common Law Breakdown</a:t>
            </a:r>
          </a:p>
        </p:txBody>
      </p:sp>
      <p:sp>
        <p:nvSpPr>
          <p:cNvPr id="14339" name="Rectangle 3"/>
          <p:cNvSpPr>
            <a:spLocks noGrp="1" noChangeArrowheads="1"/>
          </p:cNvSpPr>
          <p:nvPr>
            <p:ph type="body" idx="1"/>
          </p:nvPr>
        </p:nvSpPr>
        <p:spPr/>
        <p:txBody>
          <a:bodyPr>
            <a:normAutofit fontScale="92500" lnSpcReduction="20000"/>
          </a:bodyPr>
          <a:lstStyle/>
          <a:p>
            <a:pPr eaLnBrk="1" hangingPunct="1">
              <a:lnSpc>
                <a:spcPct val="90000"/>
              </a:lnSpc>
            </a:pPr>
            <a:r>
              <a:rPr lang="en-US" smtClean="0"/>
              <a:t>Criminal, Civil, Administrative</a:t>
            </a:r>
          </a:p>
          <a:p>
            <a:pPr lvl="1" eaLnBrk="1" hangingPunct="1">
              <a:lnSpc>
                <a:spcPct val="90000"/>
              </a:lnSpc>
            </a:pPr>
            <a:r>
              <a:rPr lang="en-US" smtClean="0"/>
              <a:t>Criminal</a:t>
            </a:r>
          </a:p>
          <a:p>
            <a:pPr lvl="2" eaLnBrk="1" hangingPunct="1">
              <a:lnSpc>
                <a:spcPct val="90000"/>
              </a:lnSpc>
            </a:pPr>
            <a:r>
              <a:rPr lang="en-US" smtClean="0"/>
              <a:t>Affects public interests</a:t>
            </a:r>
          </a:p>
          <a:p>
            <a:pPr lvl="2" eaLnBrk="1" hangingPunct="1">
              <a:lnSpc>
                <a:spcPct val="90000"/>
              </a:lnSpc>
            </a:pPr>
            <a:r>
              <a:rPr lang="en-US" smtClean="0"/>
              <a:t>Punishment can include money </a:t>
            </a:r>
            <a:r>
              <a:rPr lang="en-US" u="sng" smtClean="0"/>
              <a:t>and prison</a:t>
            </a:r>
          </a:p>
          <a:p>
            <a:pPr lvl="2" eaLnBrk="1" hangingPunct="1">
              <a:lnSpc>
                <a:spcPct val="90000"/>
              </a:lnSpc>
            </a:pPr>
            <a:r>
              <a:rPr lang="en-US" smtClean="0"/>
              <a:t>Burden of proof</a:t>
            </a:r>
          </a:p>
          <a:p>
            <a:pPr lvl="2" eaLnBrk="1" hangingPunct="1">
              <a:lnSpc>
                <a:spcPct val="90000"/>
              </a:lnSpc>
            </a:pPr>
            <a:r>
              <a:rPr lang="en-US" smtClean="0"/>
              <a:t>E.g. Physical assault</a:t>
            </a:r>
          </a:p>
          <a:p>
            <a:pPr lvl="1" eaLnBrk="1" hangingPunct="1">
              <a:lnSpc>
                <a:spcPct val="90000"/>
              </a:lnSpc>
            </a:pPr>
            <a:r>
              <a:rPr lang="en-US" smtClean="0"/>
              <a:t>Civil</a:t>
            </a:r>
          </a:p>
          <a:p>
            <a:pPr lvl="2" eaLnBrk="1" hangingPunct="1">
              <a:lnSpc>
                <a:spcPct val="90000"/>
              </a:lnSpc>
            </a:pPr>
            <a:r>
              <a:rPr lang="en-US" smtClean="0"/>
              <a:t>Affects individual or organizational interests</a:t>
            </a:r>
          </a:p>
          <a:p>
            <a:pPr lvl="2" eaLnBrk="1" hangingPunct="1">
              <a:lnSpc>
                <a:spcPct val="90000"/>
              </a:lnSpc>
            </a:pPr>
            <a:r>
              <a:rPr lang="en-US" smtClean="0"/>
              <a:t>Punishment can include money – NO Prison</a:t>
            </a:r>
          </a:p>
          <a:p>
            <a:pPr lvl="2" eaLnBrk="1" hangingPunct="1">
              <a:lnSpc>
                <a:spcPct val="90000"/>
              </a:lnSpc>
            </a:pPr>
            <a:r>
              <a:rPr lang="en-US" smtClean="0"/>
              <a:t>No burden of proof</a:t>
            </a:r>
          </a:p>
          <a:p>
            <a:pPr lvl="2" eaLnBrk="1" hangingPunct="1">
              <a:lnSpc>
                <a:spcPct val="90000"/>
              </a:lnSpc>
            </a:pPr>
            <a:r>
              <a:rPr lang="en-US" smtClean="0"/>
              <a:t>E.g. Cisco suing over IP theft</a:t>
            </a:r>
          </a:p>
          <a:p>
            <a:pPr lvl="1" eaLnBrk="1" hangingPunct="1">
              <a:lnSpc>
                <a:spcPct val="90000"/>
              </a:lnSpc>
            </a:pPr>
            <a:r>
              <a:rPr lang="en-US" smtClean="0"/>
              <a:t>Administrative/regulatory</a:t>
            </a:r>
          </a:p>
          <a:p>
            <a:pPr lvl="2" eaLnBrk="1" hangingPunct="1">
              <a:lnSpc>
                <a:spcPct val="90000"/>
              </a:lnSpc>
            </a:pPr>
            <a:r>
              <a:rPr lang="en-US" smtClean="0"/>
              <a:t>Industries, organizations, officials, officers violate standards expected by government agencies</a:t>
            </a:r>
          </a:p>
          <a:p>
            <a:pPr lvl="2" eaLnBrk="1" hangingPunct="1">
              <a:lnSpc>
                <a:spcPct val="90000"/>
              </a:lnSpc>
            </a:pPr>
            <a:r>
              <a:rPr lang="en-US" smtClean="0"/>
              <a:t>Punishment can include money and prison</a:t>
            </a:r>
          </a:p>
          <a:p>
            <a:pPr lvl="2" eaLnBrk="1" hangingPunct="1">
              <a:lnSpc>
                <a:spcPct val="90000"/>
              </a:lnSpc>
            </a:pPr>
            <a:r>
              <a:rPr lang="en-US" smtClean="0"/>
              <a:t>E.g. Martha Stewart – SEC reporting</a:t>
            </a:r>
          </a:p>
        </p:txBody>
      </p:sp>
    </p:spTree>
    <p:extLst>
      <p:ext uri="{BB962C8B-B14F-4D97-AF65-F5344CB8AC3E}">
        <p14:creationId xmlns:p14="http://schemas.microsoft.com/office/powerpoint/2010/main" val="74862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pPr eaLnBrk="1" hangingPunct="1"/>
            <a:r>
              <a:rPr lang="en-US" smtClean="0"/>
              <a:t>Intellectual Property</a:t>
            </a:r>
          </a:p>
        </p:txBody>
      </p:sp>
      <p:sp>
        <p:nvSpPr>
          <p:cNvPr id="15363"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865971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smtClean="0"/>
              <a:t>IP: Intellectual Property Concerns</a:t>
            </a:r>
          </a:p>
        </p:txBody>
      </p:sp>
      <p:sp>
        <p:nvSpPr>
          <p:cNvPr id="16387" name="Rectangle 5"/>
          <p:cNvSpPr>
            <a:spLocks noGrp="1" noChangeArrowheads="1"/>
          </p:cNvSpPr>
          <p:nvPr>
            <p:ph type="body" idx="1"/>
          </p:nvPr>
        </p:nvSpPr>
        <p:spPr/>
        <p:txBody>
          <a:bodyPr/>
          <a:lstStyle/>
          <a:p>
            <a:pPr eaLnBrk="1" hangingPunct="1">
              <a:lnSpc>
                <a:spcPct val="90000"/>
              </a:lnSpc>
            </a:pPr>
            <a:r>
              <a:rPr lang="en-US" sz="2400" smtClean="0"/>
              <a:t>Patents</a:t>
            </a:r>
          </a:p>
          <a:p>
            <a:pPr lvl="1" eaLnBrk="1" hangingPunct="1">
              <a:lnSpc>
                <a:spcPct val="90000"/>
              </a:lnSpc>
            </a:pPr>
            <a:r>
              <a:rPr lang="en-US" sz="2000" smtClean="0"/>
              <a:t>Exclude others from practicing the invention</a:t>
            </a:r>
          </a:p>
          <a:p>
            <a:pPr lvl="1" eaLnBrk="1" hangingPunct="1">
              <a:lnSpc>
                <a:spcPct val="90000"/>
              </a:lnSpc>
            </a:pPr>
            <a:r>
              <a:rPr lang="en-US" sz="2000" smtClean="0"/>
              <a:t>E.g. Microprocessor</a:t>
            </a:r>
          </a:p>
          <a:p>
            <a:pPr eaLnBrk="1" hangingPunct="1">
              <a:lnSpc>
                <a:spcPct val="90000"/>
              </a:lnSpc>
            </a:pPr>
            <a:r>
              <a:rPr lang="en-US" sz="2400" smtClean="0"/>
              <a:t>Copyrights</a:t>
            </a:r>
          </a:p>
          <a:p>
            <a:pPr lvl="1" eaLnBrk="1" hangingPunct="1">
              <a:lnSpc>
                <a:spcPct val="90000"/>
              </a:lnSpc>
            </a:pPr>
            <a:r>
              <a:rPr lang="en-US" sz="2000" smtClean="0"/>
              <a:t>Protects original works of authorship</a:t>
            </a:r>
          </a:p>
          <a:p>
            <a:pPr lvl="1" eaLnBrk="1" hangingPunct="1">
              <a:lnSpc>
                <a:spcPct val="90000"/>
              </a:lnSpc>
            </a:pPr>
            <a:r>
              <a:rPr lang="en-US" sz="2000" smtClean="0"/>
              <a:t>E.g. Books and software</a:t>
            </a:r>
          </a:p>
          <a:p>
            <a:pPr eaLnBrk="1" hangingPunct="1">
              <a:lnSpc>
                <a:spcPct val="90000"/>
              </a:lnSpc>
            </a:pPr>
            <a:r>
              <a:rPr lang="en-US" sz="2400" smtClean="0"/>
              <a:t>Trade Secrets</a:t>
            </a:r>
          </a:p>
          <a:p>
            <a:pPr lvl="1" eaLnBrk="1" hangingPunct="1">
              <a:lnSpc>
                <a:spcPct val="90000"/>
              </a:lnSpc>
            </a:pPr>
            <a:r>
              <a:rPr lang="en-US" sz="2000" smtClean="0"/>
              <a:t>Secrets that provides business advantage</a:t>
            </a:r>
          </a:p>
          <a:p>
            <a:pPr lvl="1" eaLnBrk="1" hangingPunct="1">
              <a:lnSpc>
                <a:spcPct val="90000"/>
              </a:lnSpc>
            </a:pPr>
            <a:r>
              <a:rPr lang="en-US" sz="2000" smtClean="0"/>
              <a:t>Typically [1] company developed, [2] valuable to company, [3] valuable to competitor, and [4] not intuitive or obvious to develop or create</a:t>
            </a:r>
          </a:p>
          <a:p>
            <a:pPr lvl="1" eaLnBrk="1" hangingPunct="1">
              <a:lnSpc>
                <a:spcPct val="90000"/>
              </a:lnSpc>
            </a:pPr>
            <a:r>
              <a:rPr lang="en-US" sz="2000" smtClean="0"/>
              <a:t>E.g. Baking company’s special cookie recipe</a:t>
            </a:r>
          </a:p>
          <a:p>
            <a:pPr eaLnBrk="1" hangingPunct="1">
              <a:lnSpc>
                <a:spcPct val="90000"/>
              </a:lnSpc>
            </a:pPr>
            <a:r>
              <a:rPr lang="en-US" sz="2400" smtClean="0"/>
              <a:t>Trademarks</a:t>
            </a:r>
          </a:p>
          <a:p>
            <a:pPr lvl="1" eaLnBrk="1" hangingPunct="1">
              <a:lnSpc>
                <a:spcPct val="90000"/>
              </a:lnSpc>
            </a:pPr>
            <a:r>
              <a:rPr lang="en-US" sz="2000" smtClean="0"/>
              <a:t>Word, name, symbol, color, sound, product shape, device, or combination of these used to identify goods or services</a:t>
            </a:r>
          </a:p>
          <a:p>
            <a:pPr lvl="1" eaLnBrk="1" hangingPunct="1">
              <a:lnSpc>
                <a:spcPct val="90000"/>
              </a:lnSpc>
            </a:pPr>
            <a:r>
              <a:rPr lang="en-US" sz="2000" smtClean="0"/>
              <a:t>E.g. Nike swoosh</a:t>
            </a:r>
          </a:p>
        </p:txBody>
      </p:sp>
    </p:spTree>
    <p:extLst>
      <p:ext uri="{BB962C8B-B14F-4D97-AF65-F5344CB8AC3E}">
        <p14:creationId xmlns:p14="http://schemas.microsoft.com/office/powerpoint/2010/main" val="283156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ctrTitle"/>
          </p:nvPr>
        </p:nvSpPr>
        <p:spPr/>
        <p:txBody>
          <a:bodyPr/>
          <a:lstStyle/>
          <a:p>
            <a:pPr eaLnBrk="1" hangingPunct="1"/>
            <a:r>
              <a:rPr lang="en-US" dirty="0" smtClean="0"/>
              <a:t>Monitoring</a:t>
            </a:r>
          </a:p>
        </p:txBody>
      </p:sp>
      <p:sp>
        <p:nvSpPr>
          <p:cNvPr id="17411"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548201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Electronic Monitoring</a:t>
            </a:r>
          </a:p>
        </p:txBody>
      </p:sp>
      <p:sp>
        <p:nvSpPr>
          <p:cNvPr id="20483" name="Rectangle 3"/>
          <p:cNvSpPr>
            <a:spLocks noGrp="1" noChangeArrowheads="1"/>
          </p:cNvSpPr>
          <p:nvPr>
            <p:ph type="body" idx="1"/>
          </p:nvPr>
        </p:nvSpPr>
        <p:spPr/>
        <p:txBody>
          <a:bodyPr/>
          <a:lstStyle/>
          <a:p>
            <a:pPr eaLnBrk="1" hangingPunct="1"/>
            <a:r>
              <a:rPr lang="en-US" smtClean="0"/>
              <a:t>People: Formally inform people that work for the company that the company reserves the right to electronically monitor employees to protect company interests</a:t>
            </a:r>
          </a:p>
          <a:p>
            <a:pPr eaLnBrk="1" hangingPunct="1"/>
            <a:r>
              <a:rPr lang="en-US" smtClean="0"/>
              <a:t>Process: Ensure you have the following:</a:t>
            </a:r>
          </a:p>
          <a:p>
            <a:pPr lvl="1" eaLnBrk="1" hangingPunct="1"/>
            <a:r>
              <a:rPr lang="en-US" smtClean="0"/>
              <a:t>Policies!!!</a:t>
            </a:r>
          </a:p>
          <a:p>
            <a:pPr lvl="2" eaLnBrk="1" hangingPunct="1"/>
            <a:r>
              <a:rPr lang="en-US" smtClean="0"/>
              <a:t>Policies make it easier to enforce behavior</a:t>
            </a:r>
          </a:p>
          <a:p>
            <a:pPr lvl="2" eaLnBrk="1" hangingPunct="1"/>
            <a:r>
              <a:rPr lang="en-US" smtClean="0"/>
              <a:t>Provides legal support for court cases</a:t>
            </a:r>
          </a:p>
          <a:p>
            <a:pPr lvl="2" eaLnBrk="1" hangingPunct="1"/>
            <a:r>
              <a:rPr lang="en-US" smtClean="0"/>
              <a:t>Provides layer of abstraction for personal interactions</a:t>
            </a:r>
          </a:p>
          <a:p>
            <a:pPr eaLnBrk="1" hangingPunct="1"/>
            <a:endParaRPr lang="en-US" smtClean="0"/>
          </a:p>
          <a:p>
            <a:pPr lvl="1" eaLnBrk="1" hangingPunct="1"/>
            <a:endParaRPr lang="en-US" smtClean="0"/>
          </a:p>
        </p:txBody>
      </p:sp>
    </p:spTree>
    <p:extLst>
      <p:ext uri="{BB962C8B-B14F-4D97-AF65-F5344CB8AC3E}">
        <p14:creationId xmlns:p14="http://schemas.microsoft.com/office/powerpoint/2010/main" val="2917583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Electronic Monitoring</a:t>
            </a:r>
          </a:p>
        </p:txBody>
      </p:sp>
      <p:sp>
        <p:nvSpPr>
          <p:cNvPr id="21507" name="Rectangle 3"/>
          <p:cNvSpPr>
            <a:spLocks noGrp="1" noChangeArrowheads="1"/>
          </p:cNvSpPr>
          <p:nvPr>
            <p:ph type="body" idx="1"/>
          </p:nvPr>
        </p:nvSpPr>
        <p:spPr/>
        <p:txBody>
          <a:bodyPr>
            <a:normAutofit fontScale="92500"/>
          </a:bodyPr>
          <a:lstStyle/>
          <a:p>
            <a:pPr eaLnBrk="1" hangingPunct="1"/>
            <a:r>
              <a:rPr lang="en-US" smtClean="0"/>
              <a:t>Tools: </a:t>
            </a:r>
          </a:p>
          <a:p>
            <a:pPr lvl="1" eaLnBrk="1" hangingPunct="1"/>
            <a:r>
              <a:rPr lang="en-US" smtClean="0"/>
              <a:t>Banner, banner, banner – have a banner!</a:t>
            </a:r>
          </a:p>
          <a:p>
            <a:pPr lvl="1" eaLnBrk="1" hangingPunct="1"/>
            <a:r>
              <a:rPr lang="en-US" smtClean="0"/>
              <a:t>Consider cost vs. reward of monitoring systems </a:t>
            </a:r>
          </a:p>
          <a:p>
            <a:pPr lvl="1" eaLnBrk="1" hangingPunct="1"/>
            <a:r>
              <a:rPr lang="en-US" smtClean="0"/>
              <a:t>Some tools are more effective than others and other tools may not justify the additional project and operational costs</a:t>
            </a:r>
          </a:p>
          <a:p>
            <a:pPr eaLnBrk="1" hangingPunct="1"/>
            <a:r>
              <a:rPr lang="en-US" smtClean="0"/>
              <a:t>Measures: Ensure you have the following:</a:t>
            </a:r>
          </a:p>
          <a:p>
            <a:pPr lvl="1" eaLnBrk="1" hangingPunct="1"/>
            <a:r>
              <a:rPr lang="en-US" smtClean="0"/>
              <a:t>Banner, banner, banner – have a banner!</a:t>
            </a:r>
          </a:p>
          <a:p>
            <a:pPr lvl="1" eaLnBrk="1" hangingPunct="1"/>
            <a:r>
              <a:rPr lang="en-US" smtClean="0"/>
              <a:t>Policies!!!</a:t>
            </a:r>
          </a:p>
          <a:p>
            <a:pPr lvl="2" eaLnBrk="1" hangingPunct="1"/>
            <a:r>
              <a:rPr lang="en-US" smtClean="0"/>
              <a:t>Policies make it easier to enforce behavior</a:t>
            </a:r>
          </a:p>
          <a:p>
            <a:pPr lvl="2" eaLnBrk="1" hangingPunct="1"/>
            <a:r>
              <a:rPr lang="en-US" smtClean="0"/>
              <a:t>Provides legal support for court cases</a:t>
            </a:r>
          </a:p>
          <a:p>
            <a:pPr lvl="2" eaLnBrk="1" hangingPunct="1"/>
            <a:r>
              <a:rPr lang="en-US" smtClean="0"/>
              <a:t>Provides layer of abstraction for personal interactions</a:t>
            </a:r>
          </a:p>
        </p:txBody>
      </p:sp>
    </p:spTree>
    <p:extLst>
      <p:ext uri="{BB962C8B-B14F-4D97-AF65-F5344CB8AC3E}">
        <p14:creationId xmlns:p14="http://schemas.microsoft.com/office/powerpoint/2010/main" val="308653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Enticement vs. Entrapment</a:t>
            </a:r>
          </a:p>
        </p:txBody>
      </p:sp>
      <p:sp>
        <p:nvSpPr>
          <p:cNvPr id="22531" name="Rectangle 3"/>
          <p:cNvSpPr>
            <a:spLocks noGrp="1" noChangeArrowheads="1"/>
          </p:cNvSpPr>
          <p:nvPr>
            <p:ph type="body" idx="1"/>
          </p:nvPr>
        </p:nvSpPr>
        <p:spPr/>
        <p:txBody>
          <a:bodyPr/>
          <a:lstStyle/>
          <a:p>
            <a:pPr eaLnBrk="1" hangingPunct="1"/>
            <a:r>
              <a:rPr lang="en-US" smtClean="0"/>
              <a:t>Enticement:  </a:t>
            </a:r>
          </a:p>
          <a:p>
            <a:pPr lvl="1" eaLnBrk="1" hangingPunct="1"/>
            <a:r>
              <a:rPr lang="en-US" smtClean="0"/>
              <a:t>“Now that you’re here, let’s stay a while!”</a:t>
            </a:r>
          </a:p>
          <a:p>
            <a:pPr lvl="1" eaLnBrk="1" hangingPunct="1"/>
            <a:r>
              <a:rPr lang="en-US" smtClean="0"/>
              <a:t>lure: qualities that attract by seeming to promise some kind of reward </a:t>
            </a:r>
          </a:p>
          <a:p>
            <a:pPr lvl="1" eaLnBrk="1" hangingPunct="1"/>
            <a:r>
              <a:rPr lang="en-US" smtClean="0"/>
              <a:t>E.g. Honeypots</a:t>
            </a:r>
          </a:p>
          <a:p>
            <a:pPr eaLnBrk="1" hangingPunct="1"/>
            <a:r>
              <a:rPr lang="en-US" smtClean="0"/>
              <a:t>Entrapment: </a:t>
            </a:r>
          </a:p>
          <a:p>
            <a:pPr lvl="1" eaLnBrk="1" hangingPunct="1"/>
            <a:r>
              <a:rPr lang="en-US" smtClean="0"/>
              <a:t>“I’m going to trap you and make you commit a crime!”</a:t>
            </a:r>
          </a:p>
          <a:p>
            <a:pPr lvl="1" eaLnBrk="1" hangingPunct="1"/>
            <a:r>
              <a:rPr lang="en-US" smtClean="0"/>
              <a:t>A defense to criminal charges alleging that agents of the government induced a person to commit a crime he or she otherwise would not have committed</a:t>
            </a:r>
          </a:p>
        </p:txBody>
      </p:sp>
    </p:spTree>
    <p:extLst>
      <p:ext uri="{BB962C8B-B14F-4D97-AF65-F5344CB8AC3E}">
        <p14:creationId xmlns:p14="http://schemas.microsoft.com/office/powerpoint/2010/main" val="2091756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ctrTitle"/>
          </p:nvPr>
        </p:nvSpPr>
        <p:spPr/>
        <p:txBody>
          <a:bodyPr/>
          <a:lstStyle/>
          <a:p>
            <a:pPr eaLnBrk="1" hangingPunct="1"/>
            <a:r>
              <a:rPr lang="en-US" smtClean="0"/>
              <a:t>Investigations</a:t>
            </a:r>
          </a:p>
        </p:txBody>
      </p:sp>
      <p:sp>
        <p:nvSpPr>
          <p:cNvPr id="24579"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418133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normAutofit lnSpcReduction="10000"/>
          </a:bodyPr>
          <a:lstStyle/>
          <a:p>
            <a:pPr eaLnBrk="1" hangingPunct="1"/>
            <a:r>
              <a:rPr lang="en-US" sz="2400" dirty="0" smtClean="0"/>
              <a:t>Laws form important basis for what and how an Incident Response or Forensics team responds</a:t>
            </a:r>
          </a:p>
          <a:p>
            <a:pPr lvl="1" eaLnBrk="1" hangingPunct="1"/>
            <a:r>
              <a:rPr lang="en-US" sz="2000" b="1" dirty="0" smtClean="0"/>
              <a:t>Statutory</a:t>
            </a:r>
            <a:r>
              <a:rPr lang="en-US" sz="2000" dirty="0" smtClean="0"/>
              <a:t> </a:t>
            </a:r>
            <a:r>
              <a:rPr lang="en-US" sz="2000" b="1" dirty="0" smtClean="0"/>
              <a:t>Law</a:t>
            </a:r>
            <a:endParaRPr lang="en-US" sz="2000" dirty="0" smtClean="0"/>
          </a:p>
          <a:p>
            <a:pPr lvl="1" eaLnBrk="1" hangingPunct="1"/>
            <a:r>
              <a:rPr lang="en-US" sz="2000" b="1" dirty="0" smtClean="0"/>
              <a:t>Administrative</a:t>
            </a:r>
            <a:r>
              <a:rPr lang="en-US" sz="2000" dirty="0" smtClean="0"/>
              <a:t> </a:t>
            </a:r>
            <a:r>
              <a:rPr lang="en-US" sz="2000" b="1" dirty="0" smtClean="0"/>
              <a:t>Law</a:t>
            </a:r>
            <a:endParaRPr lang="en-US" sz="2000" dirty="0" smtClean="0"/>
          </a:p>
          <a:p>
            <a:pPr lvl="1" eaLnBrk="1" hangingPunct="1"/>
            <a:r>
              <a:rPr lang="en-US" sz="2000" b="1" dirty="0" smtClean="0"/>
              <a:t>Common</a:t>
            </a:r>
            <a:r>
              <a:rPr lang="en-US" sz="2000" dirty="0" smtClean="0"/>
              <a:t> </a:t>
            </a:r>
            <a:r>
              <a:rPr lang="en-US" sz="2000" b="1" dirty="0" smtClean="0"/>
              <a:t>Law</a:t>
            </a:r>
          </a:p>
          <a:p>
            <a:pPr lvl="2" eaLnBrk="1" hangingPunct="1"/>
            <a:r>
              <a:rPr lang="en-US" sz="1800" dirty="0" smtClean="0"/>
              <a:t>Criminal: Physical assault</a:t>
            </a:r>
          </a:p>
          <a:p>
            <a:pPr lvl="2" eaLnBrk="1" hangingPunct="1"/>
            <a:r>
              <a:rPr lang="en-US" sz="1800" dirty="0" smtClean="0"/>
              <a:t>Civil: Cisco suing over IP theft</a:t>
            </a:r>
          </a:p>
          <a:p>
            <a:pPr lvl="2" eaLnBrk="1" hangingPunct="1"/>
            <a:r>
              <a:rPr lang="en-US" sz="1800" dirty="0" smtClean="0"/>
              <a:t>Administrative/regulatory: Martha Stewart – SEC reporting</a:t>
            </a:r>
          </a:p>
          <a:p>
            <a:pPr eaLnBrk="1" hangingPunct="1"/>
            <a:r>
              <a:rPr lang="en-US" sz="2400" dirty="0" smtClean="0"/>
              <a:t>A person must be tried by a representative of the people for criminal acts</a:t>
            </a:r>
          </a:p>
          <a:p>
            <a:pPr eaLnBrk="1" hangingPunct="1"/>
            <a:r>
              <a:rPr lang="en-US" sz="2400" dirty="0" smtClean="0"/>
              <a:t>First party knowledge is a must</a:t>
            </a:r>
          </a:p>
          <a:p>
            <a:pPr eaLnBrk="1" hangingPunct="1"/>
            <a:r>
              <a:rPr lang="en-US" sz="2400" dirty="0" smtClean="0"/>
              <a:t>Rules are closer to black and white</a:t>
            </a:r>
          </a:p>
          <a:p>
            <a:pPr eaLnBrk="1" hangingPunct="1"/>
            <a:r>
              <a:rPr lang="en-US" sz="2400" dirty="0" smtClean="0"/>
              <a:t>If you have a criminal case:</a:t>
            </a:r>
          </a:p>
          <a:p>
            <a:pPr lvl="1" eaLnBrk="1" hangingPunct="1"/>
            <a:r>
              <a:rPr lang="en-US" sz="2000" b="1" dirty="0" smtClean="0">
                <a:solidFill>
                  <a:srgbClr val="FF0000"/>
                </a:solidFill>
              </a:rPr>
              <a:t>STOP WHAT YOU ARE DOING AND CONSULT THE POLICE, SECRET SERVICE, OR FBI</a:t>
            </a:r>
          </a:p>
        </p:txBody>
      </p:sp>
      <p:sp>
        <p:nvSpPr>
          <p:cNvPr id="25604" name="Rectangle 2"/>
          <p:cNvSpPr>
            <a:spLocks noGrp="1" noChangeArrowheads="1"/>
          </p:cNvSpPr>
          <p:nvPr>
            <p:ph type="title"/>
          </p:nvPr>
        </p:nvSpPr>
        <p:spPr/>
        <p:txBody>
          <a:bodyPr/>
          <a:lstStyle/>
          <a:p>
            <a:pPr eaLnBrk="1" hangingPunct="1"/>
            <a:r>
              <a:rPr lang="en-US" smtClean="0"/>
              <a:t>Important Laws</a:t>
            </a:r>
          </a:p>
        </p:txBody>
      </p:sp>
    </p:spTree>
    <p:extLst>
      <p:ext uri="{BB962C8B-B14F-4D97-AF65-F5344CB8AC3E}">
        <p14:creationId xmlns:p14="http://schemas.microsoft.com/office/powerpoint/2010/main" val="296434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838200" y="2800423"/>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90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3600" smtClean="0"/>
              <a:t>Determine if Event is Criminal or Civil </a:t>
            </a:r>
          </a:p>
        </p:txBody>
      </p:sp>
      <p:sp>
        <p:nvSpPr>
          <p:cNvPr id="26627" name="Rectangle 3"/>
          <p:cNvSpPr>
            <a:spLocks noGrp="1" noChangeArrowheads="1"/>
          </p:cNvSpPr>
          <p:nvPr>
            <p:ph type="body" idx="1"/>
          </p:nvPr>
        </p:nvSpPr>
        <p:spPr/>
        <p:txBody>
          <a:bodyPr/>
          <a:lstStyle/>
          <a:p>
            <a:pPr eaLnBrk="1" hangingPunct="1"/>
            <a:r>
              <a:rPr lang="en-US" sz="2400" smtClean="0"/>
              <a:t>Criminal</a:t>
            </a:r>
          </a:p>
          <a:p>
            <a:pPr lvl="1" eaLnBrk="1" hangingPunct="1"/>
            <a:r>
              <a:rPr lang="en-US" sz="2000" smtClean="0"/>
              <a:t>Monetary damages on the order of tens of thousands</a:t>
            </a:r>
          </a:p>
          <a:p>
            <a:pPr lvl="1" eaLnBrk="1" hangingPunct="1"/>
            <a:r>
              <a:rPr lang="en-US" sz="2000" smtClean="0"/>
              <a:t>Digital evidence depicting, promoting or sanctioning physical harm or violation of another human being</a:t>
            </a:r>
          </a:p>
          <a:p>
            <a:pPr lvl="1" eaLnBrk="1" hangingPunct="1"/>
            <a:r>
              <a:rPr lang="en-US" sz="2000" smtClean="0"/>
              <a:t>E.g. … Many</a:t>
            </a:r>
          </a:p>
          <a:p>
            <a:pPr lvl="1" eaLnBrk="1" hangingPunct="1"/>
            <a:r>
              <a:rPr lang="en-US" sz="2000" smtClean="0"/>
              <a:t>Successful  prosecution results in prison and monetary damages</a:t>
            </a:r>
          </a:p>
          <a:p>
            <a:pPr eaLnBrk="1" hangingPunct="1"/>
            <a:r>
              <a:rPr lang="en-US" sz="2400" smtClean="0"/>
              <a:t>Civil</a:t>
            </a:r>
          </a:p>
          <a:p>
            <a:pPr lvl="1" eaLnBrk="1" hangingPunct="1"/>
            <a:r>
              <a:rPr lang="en-US" sz="2000" smtClean="0"/>
              <a:t>Monetary damage doesn’t exist or is very small</a:t>
            </a:r>
          </a:p>
          <a:p>
            <a:pPr lvl="1" eaLnBrk="1" hangingPunct="1"/>
            <a:r>
              <a:rPr lang="en-US" sz="2000" smtClean="0"/>
              <a:t>Violation of corporate policy</a:t>
            </a:r>
          </a:p>
          <a:p>
            <a:pPr lvl="1" eaLnBrk="1" hangingPunct="1"/>
            <a:r>
              <a:rPr lang="en-US" sz="2000" smtClean="0"/>
              <a:t>Successful  prosecution results in monetary damages</a:t>
            </a:r>
          </a:p>
          <a:p>
            <a:pPr lvl="1" eaLnBrk="1" hangingPunct="1"/>
            <a:r>
              <a:rPr lang="en-US" sz="2000" smtClean="0"/>
              <a:t>E.g. One company suing another company</a:t>
            </a:r>
          </a:p>
          <a:p>
            <a:pPr lvl="1" eaLnBrk="1" hangingPunct="1"/>
            <a:r>
              <a:rPr lang="en-US" sz="2000" smtClean="0"/>
              <a:t>Does not require police involvement</a:t>
            </a:r>
          </a:p>
        </p:txBody>
      </p:sp>
    </p:spTree>
    <p:extLst>
      <p:ext uri="{BB962C8B-B14F-4D97-AF65-F5344CB8AC3E}">
        <p14:creationId xmlns:p14="http://schemas.microsoft.com/office/powerpoint/2010/main" val="3481869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Common Investigation Issues</a:t>
            </a:r>
          </a:p>
        </p:txBody>
      </p:sp>
      <p:sp>
        <p:nvSpPr>
          <p:cNvPr id="28675" name="Rectangle 3"/>
          <p:cNvSpPr>
            <a:spLocks noGrp="1" noChangeArrowheads="1"/>
          </p:cNvSpPr>
          <p:nvPr>
            <p:ph type="body" idx="1"/>
          </p:nvPr>
        </p:nvSpPr>
        <p:spPr/>
        <p:txBody>
          <a:bodyPr>
            <a:normAutofit fontScale="92500" lnSpcReduction="20000"/>
          </a:bodyPr>
          <a:lstStyle/>
          <a:p>
            <a:pPr eaLnBrk="1" hangingPunct="1"/>
            <a:r>
              <a:rPr lang="en-US" smtClean="0"/>
              <a:t>Investigations also called </a:t>
            </a:r>
            <a:r>
              <a:rPr lang="en-US" i="1" smtClean="0"/>
              <a:t>Forensics</a:t>
            </a:r>
            <a:endParaRPr lang="en-US" smtClean="0"/>
          </a:p>
          <a:p>
            <a:pPr eaLnBrk="1" hangingPunct="1"/>
            <a:r>
              <a:rPr lang="en-US" smtClean="0"/>
              <a:t>Forensics is not always perfect</a:t>
            </a:r>
          </a:p>
          <a:p>
            <a:pPr eaLnBrk="1" hangingPunct="1"/>
            <a:r>
              <a:rPr lang="en-US" smtClean="0"/>
              <a:t>Challenges include:</a:t>
            </a:r>
          </a:p>
          <a:p>
            <a:pPr lvl="1" eaLnBrk="1" hangingPunct="1"/>
            <a:r>
              <a:rPr lang="en-US" smtClean="0"/>
              <a:t>Compressed timeframe</a:t>
            </a:r>
          </a:p>
          <a:p>
            <a:pPr lvl="1" eaLnBrk="1" hangingPunct="1"/>
            <a:r>
              <a:rPr lang="en-US" smtClean="0"/>
              <a:t>Intangible information</a:t>
            </a:r>
          </a:p>
          <a:p>
            <a:pPr lvl="1" eaLnBrk="1" hangingPunct="1"/>
            <a:r>
              <a:rPr lang="en-US" smtClean="0"/>
              <a:t>Investigation might affect business productivity</a:t>
            </a:r>
          </a:p>
          <a:p>
            <a:pPr lvl="1" eaLnBrk="1" hangingPunct="1"/>
            <a:r>
              <a:rPr lang="en-US" smtClean="0"/>
              <a:t>Co-mingling of data</a:t>
            </a:r>
          </a:p>
          <a:p>
            <a:pPr lvl="1" eaLnBrk="1" hangingPunct="1"/>
            <a:r>
              <a:rPr lang="en-US" smtClean="0"/>
              <a:t>Need expert or specialist</a:t>
            </a:r>
          </a:p>
          <a:p>
            <a:pPr lvl="1" eaLnBrk="1" hangingPunct="1"/>
            <a:r>
              <a:rPr lang="en-US" smtClean="0"/>
              <a:t>Geographic separation</a:t>
            </a:r>
          </a:p>
          <a:p>
            <a:pPr lvl="1" eaLnBrk="1" hangingPunct="1"/>
            <a:r>
              <a:rPr lang="en-US" smtClean="0"/>
              <a:t>Alerted suspect</a:t>
            </a:r>
          </a:p>
          <a:p>
            <a:pPr lvl="1" eaLnBrk="1" hangingPunct="1"/>
            <a:r>
              <a:rPr lang="en-US" smtClean="0"/>
              <a:t>Staff not trained in investigation techniques</a:t>
            </a:r>
          </a:p>
          <a:p>
            <a:pPr lvl="1" eaLnBrk="1" hangingPunct="1"/>
            <a:r>
              <a:rPr lang="en-US" smtClean="0"/>
              <a:t>Data overload </a:t>
            </a:r>
            <a:r>
              <a:rPr lang="en-US" smtClean="0">
                <a:solidFill>
                  <a:srgbClr val="FF0000"/>
                </a:solidFill>
              </a:rPr>
              <a:t>(triage concept)</a:t>
            </a:r>
          </a:p>
        </p:txBody>
      </p:sp>
    </p:spTree>
    <p:extLst>
      <p:ext uri="{BB962C8B-B14F-4D97-AF65-F5344CB8AC3E}">
        <p14:creationId xmlns:p14="http://schemas.microsoft.com/office/powerpoint/2010/main" val="105706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Chain of Custody</a:t>
            </a:r>
          </a:p>
        </p:txBody>
      </p:sp>
      <p:sp>
        <p:nvSpPr>
          <p:cNvPr id="29699" name="Rectangle 3"/>
          <p:cNvSpPr>
            <a:spLocks noGrp="1" noChangeArrowheads="1"/>
          </p:cNvSpPr>
          <p:nvPr>
            <p:ph type="body" idx="1"/>
          </p:nvPr>
        </p:nvSpPr>
        <p:spPr/>
        <p:txBody>
          <a:bodyPr>
            <a:normAutofit fontScale="92500"/>
          </a:bodyPr>
          <a:lstStyle/>
          <a:p>
            <a:pPr eaLnBrk="1" hangingPunct="1"/>
            <a:r>
              <a:rPr lang="en-US" smtClean="0"/>
              <a:t>Chain of Evidence</a:t>
            </a:r>
          </a:p>
          <a:p>
            <a:pPr lvl="1" eaLnBrk="1" hangingPunct="1"/>
            <a:r>
              <a:rPr lang="en-US" smtClean="0"/>
              <a:t>Make sure to formally record information about your evidence as you go:</a:t>
            </a:r>
          </a:p>
          <a:p>
            <a:pPr lvl="2" eaLnBrk="1" hangingPunct="1"/>
            <a:r>
              <a:rPr lang="en-US" smtClean="0"/>
              <a:t>Where found</a:t>
            </a:r>
          </a:p>
          <a:p>
            <a:pPr lvl="2" eaLnBrk="1" hangingPunct="1"/>
            <a:r>
              <a:rPr lang="en-US" smtClean="0"/>
              <a:t>Time found</a:t>
            </a:r>
          </a:p>
          <a:p>
            <a:pPr lvl="2" eaLnBrk="1" hangingPunct="1"/>
            <a:r>
              <a:rPr lang="en-US" smtClean="0"/>
              <a:t>Name of who found it</a:t>
            </a:r>
          </a:p>
          <a:p>
            <a:pPr lvl="2" eaLnBrk="1" hangingPunct="1"/>
            <a:r>
              <a:rPr lang="en-US" smtClean="0"/>
              <a:t>Name of who took it</a:t>
            </a:r>
          </a:p>
          <a:p>
            <a:pPr lvl="2" eaLnBrk="1" hangingPunct="1"/>
            <a:r>
              <a:rPr lang="en-US" smtClean="0"/>
              <a:t>Name of who keeps it</a:t>
            </a:r>
          </a:p>
          <a:p>
            <a:pPr lvl="1" eaLnBrk="1" hangingPunct="1"/>
            <a:r>
              <a:rPr lang="en-US" smtClean="0"/>
              <a:t>Keep in safe, secure location</a:t>
            </a:r>
          </a:p>
          <a:p>
            <a:pPr lvl="1" eaLnBrk="1" hangingPunct="1"/>
            <a:r>
              <a:rPr lang="en-US" smtClean="0"/>
              <a:t>Only allow trained investigators to work on the evidence</a:t>
            </a:r>
          </a:p>
          <a:p>
            <a:pPr lvl="1" eaLnBrk="1" hangingPunct="1"/>
            <a:r>
              <a:rPr lang="en-US" smtClean="0"/>
              <a:t>Do not curiously “examine” evidence</a:t>
            </a:r>
          </a:p>
          <a:p>
            <a:pPr lvl="1" eaLnBrk="1" hangingPunct="1"/>
            <a:r>
              <a:rPr lang="en-US" smtClean="0"/>
              <a:t>Document every time you move it</a:t>
            </a:r>
          </a:p>
        </p:txBody>
      </p:sp>
    </p:spTree>
    <p:extLst>
      <p:ext uri="{BB962C8B-B14F-4D97-AF65-F5344CB8AC3E}">
        <p14:creationId xmlns:p14="http://schemas.microsoft.com/office/powerpoint/2010/main" val="265248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Evidence Admissibility</a:t>
            </a:r>
          </a:p>
        </p:txBody>
      </p:sp>
      <p:sp>
        <p:nvSpPr>
          <p:cNvPr id="30723" name="Rectangle 3"/>
          <p:cNvSpPr>
            <a:spLocks noGrp="1" noChangeArrowheads="1"/>
          </p:cNvSpPr>
          <p:nvPr>
            <p:ph type="body" idx="1"/>
          </p:nvPr>
        </p:nvSpPr>
        <p:spPr/>
        <p:txBody>
          <a:bodyPr/>
          <a:lstStyle/>
          <a:p>
            <a:pPr eaLnBrk="1" hangingPunct="1"/>
            <a:r>
              <a:rPr lang="en-US" smtClean="0"/>
              <a:t>Must be:</a:t>
            </a:r>
          </a:p>
          <a:p>
            <a:pPr lvl="1" eaLnBrk="1" hangingPunct="1"/>
            <a:r>
              <a:rPr lang="en-US" smtClean="0"/>
              <a:t>Relevant </a:t>
            </a:r>
          </a:p>
          <a:p>
            <a:pPr lvl="2" eaLnBrk="1" hangingPunct="1"/>
            <a:r>
              <a:rPr lang="en-US" smtClean="0"/>
              <a:t>Relevant to crime</a:t>
            </a:r>
          </a:p>
          <a:p>
            <a:pPr lvl="1" eaLnBrk="1" hangingPunct="1"/>
            <a:r>
              <a:rPr lang="en-US" smtClean="0"/>
              <a:t>Legally Permissible</a:t>
            </a:r>
          </a:p>
          <a:p>
            <a:pPr lvl="2" eaLnBrk="1" hangingPunct="1"/>
            <a:r>
              <a:rPr lang="en-US" smtClean="0"/>
              <a:t>Obtained lawfully</a:t>
            </a:r>
          </a:p>
          <a:p>
            <a:pPr lvl="1" eaLnBrk="1" hangingPunct="1"/>
            <a:r>
              <a:rPr lang="en-US" smtClean="0"/>
              <a:t>Reliable</a:t>
            </a:r>
          </a:p>
          <a:p>
            <a:pPr lvl="2" eaLnBrk="1" hangingPunct="1"/>
            <a:r>
              <a:rPr lang="en-US" smtClean="0"/>
              <a:t>Integrity is sound; chain of custody is sound</a:t>
            </a:r>
          </a:p>
          <a:p>
            <a:pPr lvl="1" eaLnBrk="1" hangingPunct="1"/>
            <a:r>
              <a:rPr lang="en-US" smtClean="0"/>
              <a:t>Identified</a:t>
            </a:r>
          </a:p>
          <a:p>
            <a:pPr lvl="2" eaLnBrk="1" hangingPunct="1"/>
            <a:r>
              <a:rPr lang="en-US" smtClean="0"/>
              <a:t>Properly marked</a:t>
            </a:r>
          </a:p>
          <a:p>
            <a:pPr lvl="1" eaLnBrk="1" hangingPunct="1"/>
            <a:r>
              <a:rPr lang="en-US" smtClean="0"/>
              <a:t>Preserved</a:t>
            </a:r>
          </a:p>
          <a:p>
            <a:pPr lvl="2" eaLnBrk="1" hangingPunct="1"/>
            <a:r>
              <a:rPr lang="en-US" smtClean="0"/>
              <a:t>Protected from damage or destruction</a:t>
            </a:r>
          </a:p>
        </p:txBody>
      </p:sp>
    </p:spTree>
    <p:extLst>
      <p:ext uri="{BB962C8B-B14F-4D97-AF65-F5344CB8AC3E}">
        <p14:creationId xmlns:p14="http://schemas.microsoft.com/office/powerpoint/2010/main" val="133175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Types of Evidence</a:t>
            </a:r>
          </a:p>
        </p:txBody>
      </p:sp>
      <p:sp>
        <p:nvSpPr>
          <p:cNvPr id="31747" name="Rectangle 3"/>
          <p:cNvSpPr>
            <a:spLocks noGrp="1" noChangeArrowheads="1"/>
          </p:cNvSpPr>
          <p:nvPr>
            <p:ph type="body" idx="1"/>
          </p:nvPr>
        </p:nvSpPr>
        <p:spPr/>
        <p:txBody>
          <a:bodyPr/>
          <a:lstStyle/>
          <a:p>
            <a:pPr eaLnBrk="1" hangingPunct="1"/>
            <a:r>
              <a:rPr lang="en-US" sz="2400" smtClean="0"/>
              <a:t>There are many types of evidence. We just need to recognize and understand the most important ones that will directly influence the role of a computer forensic investigator</a:t>
            </a:r>
          </a:p>
          <a:p>
            <a:pPr eaLnBrk="1" hangingPunct="1"/>
            <a:r>
              <a:rPr lang="en-US" sz="2400" smtClean="0"/>
              <a:t>Best Evidence</a:t>
            </a:r>
          </a:p>
          <a:p>
            <a:pPr lvl="1" eaLnBrk="1" hangingPunct="1"/>
            <a:r>
              <a:rPr lang="en-US" sz="2000" smtClean="0"/>
              <a:t>E.g. Original written letter</a:t>
            </a:r>
          </a:p>
          <a:p>
            <a:pPr lvl="1" eaLnBrk="1" hangingPunct="1"/>
            <a:r>
              <a:rPr lang="en-US" sz="2000" smtClean="0"/>
              <a:t>However, the Best Evidence RULE states original artifact must be produced </a:t>
            </a:r>
            <a:r>
              <a:rPr lang="en-US" sz="2000" u="sng" smtClean="0"/>
              <a:t>unless</a:t>
            </a:r>
            <a:r>
              <a:rPr lang="en-US" sz="2000" smtClean="0"/>
              <a:t> the party can account satisfactorily for its absence </a:t>
            </a:r>
          </a:p>
          <a:p>
            <a:pPr eaLnBrk="1" hangingPunct="1"/>
            <a:r>
              <a:rPr lang="en-US" sz="2400" smtClean="0"/>
              <a:t>Secondary Evidence</a:t>
            </a:r>
          </a:p>
          <a:p>
            <a:pPr lvl="1" eaLnBrk="1" hangingPunct="1"/>
            <a:r>
              <a:rPr lang="en-US" sz="2000" smtClean="0"/>
              <a:t>Copy of the original </a:t>
            </a:r>
          </a:p>
          <a:p>
            <a:pPr lvl="1" eaLnBrk="1" hangingPunct="1"/>
            <a:r>
              <a:rPr lang="en-US" sz="2000" smtClean="0"/>
              <a:t>Could be oral description in place of the real thing</a:t>
            </a:r>
          </a:p>
          <a:p>
            <a:pPr eaLnBrk="1" hangingPunct="1"/>
            <a:r>
              <a:rPr lang="en-US" sz="2400" smtClean="0"/>
              <a:t>Direct Evidence</a:t>
            </a:r>
          </a:p>
          <a:p>
            <a:pPr lvl="1" eaLnBrk="1" hangingPunct="1"/>
            <a:r>
              <a:rPr lang="en-US" sz="2000" smtClean="0"/>
              <a:t>Directly witnessed</a:t>
            </a:r>
          </a:p>
          <a:p>
            <a:pPr lvl="1" eaLnBrk="1" hangingPunct="1"/>
            <a:r>
              <a:rPr lang="en-US" sz="2000" smtClean="0"/>
              <a:t>Eye-witness; five senses</a:t>
            </a:r>
          </a:p>
        </p:txBody>
      </p:sp>
    </p:spTree>
    <p:extLst>
      <p:ext uri="{BB962C8B-B14F-4D97-AF65-F5344CB8AC3E}">
        <p14:creationId xmlns:p14="http://schemas.microsoft.com/office/powerpoint/2010/main" val="2825077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Types of Evidence</a:t>
            </a:r>
          </a:p>
        </p:txBody>
      </p:sp>
      <p:sp>
        <p:nvSpPr>
          <p:cNvPr id="32771" name="Rectangle 3"/>
          <p:cNvSpPr>
            <a:spLocks noGrp="1" noChangeArrowheads="1"/>
          </p:cNvSpPr>
          <p:nvPr>
            <p:ph type="body" idx="1"/>
          </p:nvPr>
        </p:nvSpPr>
        <p:spPr/>
        <p:txBody>
          <a:bodyPr/>
          <a:lstStyle/>
          <a:p>
            <a:pPr eaLnBrk="1" hangingPunct="1"/>
            <a:r>
              <a:rPr lang="en-US" sz="2400" smtClean="0"/>
              <a:t>Conclusive Evidence</a:t>
            </a:r>
          </a:p>
          <a:p>
            <a:pPr lvl="1" eaLnBrk="1" hangingPunct="1"/>
            <a:r>
              <a:rPr lang="en-US" sz="2000" smtClean="0"/>
              <a:t>Indisputable</a:t>
            </a:r>
          </a:p>
          <a:p>
            <a:pPr eaLnBrk="1" hangingPunct="1"/>
            <a:r>
              <a:rPr lang="en-US" sz="2400" smtClean="0"/>
              <a:t>Opinions</a:t>
            </a:r>
          </a:p>
          <a:p>
            <a:pPr lvl="1" eaLnBrk="1" hangingPunct="1"/>
            <a:r>
              <a:rPr lang="en-US" sz="2000" smtClean="0"/>
              <a:t>Non-expert: Testify facts only</a:t>
            </a:r>
          </a:p>
          <a:p>
            <a:pPr lvl="1" eaLnBrk="1" hangingPunct="1"/>
            <a:r>
              <a:rPr lang="en-US" sz="2000" smtClean="0"/>
              <a:t>Expert: Testify opinion based on facts </a:t>
            </a:r>
            <a:r>
              <a:rPr lang="en-US" sz="2000" u="sng" smtClean="0"/>
              <a:t>and</a:t>
            </a:r>
            <a:r>
              <a:rPr lang="en-US" sz="2000" smtClean="0"/>
              <a:t> expertise in the subject matter</a:t>
            </a:r>
          </a:p>
          <a:p>
            <a:pPr lvl="2" eaLnBrk="1" hangingPunct="1"/>
            <a:r>
              <a:rPr lang="en-US" sz="1800" smtClean="0"/>
              <a:t>Court definition of an expert: One who knows more than the general public in a particular area</a:t>
            </a:r>
          </a:p>
          <a:p>
            <a:pPr lvl="1" eaLnBrk="1" hangingPunct="1"/>
            <a:r>
              <a:rPr lang="en-US" sz="2000" smtClean="0"/>
              <a:t>Opinions delivered to the court through depositions (mostly) and court appearances (sometimes)</a:t>
            </a:r>
          </a:p>
          <a:p>
            <a:pPr eaLnBrk="1" hangingPunct="1"/>
            <a:r>
              <a:rPr lang="en-US" sz="2400" smtClean="0"/>
              <a:t>Circumstantial</a:t>
            </a:r>
          </a:p>
          <a:p>
            <a:pPr lvl="1" eaLnBrk="1" hangingPunct="1"/>
            <a:r>
              <a:rPr lang="en-US" sz="2000" smtClean="0"/>
              <a:t>tends to prove a factual matter by proving other events or circumstances, inferring the occurrence of the matter at issue  </a:t>
            </a:r>
          </a:p>
          <a:p>
            <a:pPr eaLnBrk="1" hangingPunct="1"/>
            <a:r>
              <a:rPr lang="en-US" sz="2400" smtClean="0"/>
              <a:t>Hearsay</a:t>
            </a:r>
          </a:p>
          <a:p>
            <a:pPr lvl="1" eaLnBrk="1" hangingPunct="1"/>
            <a:r>
              <a:rPr lang="en-US" sz="2000" smtClean="0"/>
              <a:t>Third party; not usually admissible; see exceptions</a:t>
            </a:r>
          </a:p>
          <a:p>
            <a:pPr eaLnBrk="1" hangingPunct="1"/>
            <a:endParaRPr lang="en-US" sz="2400" smtClean="0"/>
          </a:p>
        </p:txBody>
      </p:sp>
    </p:spTree>
    <p:extLst>
      <p:ext uri="{BB962C8B-B14F-4D97-AF65-F5344CB8AC3E}">
        <p14:creationId xmlns:p14="http://schemas.microsoft.com/office/powerpoint/2010/main" val="56778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46</a:t>
            </a:fld>
            <a:endParaRPr lang="en-US" dirty="0"/>
          </a:p>
        </p:txBody>
      </p:sp>
      <p:sp>
        <p:nvSpPr>
          <p:cNvPr id="5" name="Title 4"/>
          <p:cNvSpPr>
            <a:spLocks noGrp="1"/>
          </p:cNvSpPr>
          <p:nvPr>
            <p:ph type="title"/>
          </p:nvPr>
        </p:nvSpPr>
        <p:spPr/>
        <p:txBody>
          <a:bodyPr/>
          <a:lstStyle/>
          <a:p>
            <a:r>
              <a:rPr lang="en-US" dirty="0"/>
              <a:t>Evidence Chain of Custody Form</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90625"/>
            <a:ext cx="5520239"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5943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The Investigation: Before</a:t>
            </a:r>
          </a:p>
        </p:txBody>
      </p:sp>
      <p:sp>
        <p:nvSpPr>
          <p:cNvPr id="33795" name="Rectangle 3"/>
          <p:cNvSpPr>
            <a:spLocks noGrp="1" noChangeArrowheads="1"/>
          </p:cNvSpPr>
          <p:nvPr>
            <p:ph type="body" idx="1"/>
          </p:nvPr>
        </p:nvSpPr>
        <p:spPr/>
        <p:txBody>
          <a:bodyPr>
            <a:normAutofit lnSpcReduction="10000"/>
          </a:bodyPr>
          <a:lstStyle/>
          <a:p>
            <a:pPr eaLnBrk="1" hangingPunct="1"/>
            <a:r>
              <a:rPr lang="en-US" smtClean="0"/>
              <a:t>Note on Policies and Procedures</a:t>
            </a:r>
          </a:p>
          <a:p>
            <a:pPr lvl="1" eaLnBrk="1" hangingPunct="1"/>
            <a:r>
              <a:rPr lang="en-US" smtClean="0"/>
              <a:t>Policies establish rules to follow</a:t>
            </a:r>
          </a:p>
          <a:p>
            <a:pPr lvl="2" eaLnBrk="1" hangingPunct="1"/>
            <a:r>
              <a:rPr lang="en-US" smtClean="0"/>
              <a:t>Strategic in nature</a:t>
            </a:r>
          </a:p>
          <a:p>
            <a:pPr lvl="1" eaLnBrk="1" hangingPunct="1"/>
            <a:r>
              <a:rPr lang="en-US" smtClean="0"/>
              <a:t>Procedures establish details on following the rules</a:t>
            </a:r>
          </a:p>
          <a:p>
            <a:pPr lvl="2" eaLnBrk="1" hangingPunct="1"/>
            <a:r>
              <a:rPr lang="en-US" smtClean="0"/>
              <a:t>Tactical in nature</a:t>
            </a:r>
          </a:p>
          <a:p>
            <a:pPr lvl="1" eaLnBrk="1" hangingPunct="1"/>
            <a:r>
              <a:rPr lang="en-US" smtClean="0"/>
              <a:t>Should have both governing use of [1] IT assets and [2] forensics team (detailing their processes)</a:t>
            </a:r>
          </a:p>
          <a:p>
            <a:pPr eaLnBrk="1" hangingPunct="1"/>
            <a:r>
              <a:rPr lang="en-US" smtClean="0"/>
              <a:t>Liaisons</a:t>
            </a:r>
          </a:p>
          <a:p>
            <a:pPr lvl="1" eaLnBrk="1" hangingPunct="1"/>
            <a:r>
              <a:rPr lang="en-US" smtClean="0"/>
              <a:t>Internal: HR; Legal; Corporate (physical) Security; Management</a:t>
            </a:r>
          </a:p>
          <a:p>
            <a:pPr lvl="1" eaLnBrk="1" hangingPunct="1"/>
            <a:r>
              <a:rPr lang="en-US" smtClean="0"/>
              <a:t>External: Local Police; FBI; USSS</a:t>
            </a:r>
          </a:p>
          <a:p>
            <a:pPr eaLnBrk="1" hangingPunct="1"/>
            <a:endParaRPr lang="en-US" smtClean="0"/>
          </a:p>
        </p:txBody>
      </p:sp>
    </p:spTree>
    <p:extLst>
      <p:ext uri="{BB962C8B-B14F-4D97-AF65-F5344CB8AC3E}">
        <p14:creationId xmlns:p14="http://schemas.microsoft.com/office/powerpoint/2010/main" val="369361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The Investigation: During</a:t>
            </a:r>
          </a:p>
        </p:txBody>
      </p:sp>
      <p:sp>
        <p:nvSpPr>
          <p:cNvPr id="34819" name="Rectangle 3"/>
          <p:cNvSpPr>
            <a:spLocks noGrp="1" noChangeArrowheads="1"/>
          </p:cNvSpPr>
          <p:nvPr>
            <p:ph type="body" idx="1"/>
          </p:nvPr>
        </p:nvSpPr>
        <p:spPr/>
        <p:txBody>
          <a:bodyPr>
            <a:normAutofit fontScale="92500" lnSpcReduction="20000"/>
          </a:bodyPr>
          <a:lstStyle/>
          <a:p>
            <a:pPr eaLnBrk="1" hangingPunct="1">
              <a:lnSpc>
                <a:spcPct val="90000"/>
              </a:lnSpc>
            </a:pPr>
            <a:r>
              <a:rPr lang="en-US" smtClean="0"/>
              <a:t>Decision Points</a:t>
            </a:r>
          </a:p>
          <a:p>
            <a:pPr lvl="1" eaLnBrk="1" hangingPunct="1">
              <a:lnSpc>
                <a:spcPct val="90000"/>
              </a:lnSpc>
            </a:pPr>
            <a:r>
              <a:rPr lang="en-US" smtClean="0"/>
              <a:t>Bringing in the Law</a:t>
            </a:r>
          </a:p>
          <a:p>
            <a:pPr lvl="2" eaLnBrk="1" hangingPunct="1">
              <a:lnSpc>
                <a:spcPct val="90000"/>
              </a:lnSpc>
            </a:pPr>
            <a:r>
              <a:rPr lang="en-US" smtClean="0"/>
              <a:t>Trained… but…</a:t>
            </a:r>
          </a:p>
          <a:p>
            <a:pPr lvl="3" eaLnBrk="1" hangingPunct="1">
              <a:lnSpc>
                <a:spcPct val="90000"/>
              </a:lnSpc>
            </a:pPr>
            <a:r>
              <a:rPr lang="en-US" smtClean="0"/>
              <a:t>Loose control of investigation</a:t>
            </a:r>
          </a:p>
          <a:p>
            <a:pPr lvl="3" eaLnBrk="1" hangingPunct="1">
              <a:lnSpc>
                <a:spcPct val="90000"/>
              </a:lnSpc>
            </a:pPr>
            <a:r>
              <a:rPr lang="en-US" smtClean="0"/>
              <a:t>Requires warrants (protects rights)</a:t>
            </a:r>
          </a:p>
          <a:p>
            <a:pPr lvl="3" eaLnBrk="1" hangingPunct="1">
              <a:lnSpc>
                <a:spcPct val="90000"/>
              </a:lnSpc>
            </a:pPr>
            <a:r>
              <a:rPr lang="en-US" smtClean="0"/>
              <a:t>If Civil case, may prefer not bringing in the law</a:t>
            </a:r>
          </a:p>
          <a:p>
            <a:pPr lvl="2" eaLnBrk="1" hangingPunct="1">
              <a:lnSpc>
                <a:spcPct val="90000"/>
              </a:lnSpc>
            </a:pPr>
            <a:r>
              <a:rPr lang="en-US" smtClean="0"/>
              <a:t>Exigent Circumstances Doctrine: Present cause &amp; evidence destruction imminent; no warrant required</a:t>
            </a:r>
          </a:p>
          <a:p>
            <a:pPr lvl="1" eaLnBrk="1" hangingPunct="1">
              <a:lnSpc>
                <a:spcPct val="90000"/>
              </a:lnSpc>
            </a:pPr>
            <a:r>
              <a:rPr lang="en-US" smtClean="0"/>
              <a:t>Evidence</a:t>
            </a:r>
          </a:p>
          <a:p>
            <a:pPr lvl="2" eaLnBrk="1" hangingPunct="1">
              <a:lnSpc>
                <a:spcPct val="90000"/>
              </a:lnSpc>
            </a:pPr>
            <a:r>
              <a:rPr lang="en-US" smtClean="0"/>
              <a:t>Web traffic; email; backups; witnesses; surveillance video; logs; audit trails; telephones records; mainframe records</a:t>
            </a:r>
          </a:p>
          <a:p>
            <a:pPr lvl="1" eaLnBrk="1" hangingPunct="1">
              <a:lnSpc>
                <a:spcPct val="90000"/>
              </a:lnSpc>
            </a:pPr>
            <a:r>
              <a:rPr lang="en-US" smtClean="0"/>
              <a:t>Interview</a:t>
            </a:r>
          </a:p>
          <a:p>
            <a:pPr lvl="2" eaLnBrk="1" hangingPunct="1">
              <a:lnSpc>
                <a:spcPct val="90000"/>
              </a:lnSpc>
            </a:pPr>
            <a:r>
              <a:rPr lang="en-US" smtClean="0"/>
              <a:t>Leave it to professionals</a:t>
            </a:r>
          </a:p>
          <a:p>
            <a:pPr lvl="2" eaLnBrk="1" hangingPunct="1">
              <a:lnSpc>
                <a:spcPct val="90000"/>
              </a:lnSpc>
            </a:pPr>
            <a:r>
              <a:rPr lang="en-US" smtClean="0"/>
              <a:t>They use professional training and tools</a:t>
            </a:r>
          </a:p>
          <a:p>
            <a:pPr lvl="1" eaLnBrk="1" hangingPunct="1">
              <a:lnSpc>
                <a:spcPct val="90000"/>
              </a:lnSpc>
            </a:pPr>
            <a:r>
              <a:rPr lang="en-US" smtClean="0"/>
              <a:t>MOM</a:t>
            </a:r>
          </a:p>
          <a:p>
            <a:pPr lvl="2" eaLnBrk="1" hangingPunct="1">
              <a:lnSpc>
                <a:spcPct val="90000"/>
              </a:lnSpc>
            </a:pPr>
            <a:r>
              <a:rPr lang="en-US" smtClean="0"/>
              <a:t>Motive; Opportunity; Means</a:t>
            </a:r>
          </a:p>
        </p:txBody>
      </p:sp>
    </p:spTree>
    <p:extLst>
      <p:ext uri="{BB962C8B-B14F-4D97-AF65-F5344CB8AC3E}">
        <p14:creationId xmlns:p14="http://schemas.microsoft.com/office/powerpoint/2010/main" val="1807241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ctrTitle"/>
          </p:nvPr>
        </p:nvSpPr>
        <p:spPr/>
        <p:txBody>
          <a:bodyPr/>
          <a:lstStyle/>
          <a:p>
            <a:pPr eaLnBrk="1" hangingPunct="1"/>
            <a:r>
              <a:rPr lang="en-US" smtClean="0"/>
              <a:t>Corporate Liability</a:t>
            </a:r>
          </a:p>
        </p:txBody>
      </p:sp>
      <p:sp>
        <p:nvSpPr>
          <p:cNvPr id="36867"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1392490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1997 Federal Sentencing Guidelines</a:t>
            </a:r>
          </a:p>
        </p:txBody>
      </p:sp>
      <p:sp>
        <p:nvSpPr>
          <p:cNvPr id="37891" name="Rectangle 3"/>
          <p:cNvSpPr>
            <a:spLocks noGrp="1" noChangeArrowheads="1"/>
          </p:cNvSpPr>
          <p:nvPr>
            <p:ph type="body" idx="1"/>
          </p:nvPr>
        </p:nvSpPr>
        <p:spPr/>
        <p:txBody>
          <a:bodyPr/>
          <a:lstStyle/>
          <a:p>
            <a:pPr eaLnBrk="1" hangingPunct="1">
              <a:lnSpc>
                <a:spcPct val="80000"/>
              </a:lnSpc>
            </a:pPr>
            <a:r>
              <a:rPr lang="en-US" sz="2400" smtClean="0"/>
              <a:t>The Federal Sentencing Guidelines were extended in 1997 to encompass computer crime</a:t>
            </a:r>
          </a:p>
          <a:p>
            <a:pPr eaLnBrk="1" hangingPunct="1">
              <a:lnSpc>
                <a:spcPct val="80000"/>
              </a:lnSpc>
            </a:pPr>
            <a:r>
              <a:rPr lang="en-US" sz="2400" smtClean="0"/>
              <a:t>The guidelines treat the possession of illegally acquired material – even without the intention to make money from it or resell it – as a crime</a:t>
            </a:r>
          </a:p>
          <a:p>
            <a:pPr eaLnBrk="1" hangingPunct="1">
              <a:lnSpc>
                <a:spcPct val="80000"/>
              </a:lnSpc>
            </a:pPr>
            <a:r>
              <a:rPr lang="en-US" sz="2400" smtClean="0"/>
              <a:t>Corporate Officers were made personally liable up to $290MM to protect organization from losses due to:</a:t>
            </a:r>
          </a:p>
          <a:p>
            <a:pPr lvl="1" eaLnBrk="1" hangingPunct="1">
              <a:lnSpc>
                <a:spcPct val="80000"/>
              </a:lnSpc>
            </a:pPr>
            <a:r>
              <a:rPr lang="en-US" sz="2000" smtClean="0"/>
              <a:t>Natural disasters; Malicious code; Compromise of sensitive IP; Damaged reputation; Violating the law; Employee privacy suits; Stockholder suits</a:t>
            </a:r>
          </a:p>
          <a:p>
            <a:pPr eaLnBrk="1" hangingPunct="1">
              <a:lnSpc>
                <a:spcPct val="80000"/>
              </a:lnSpc>
            </a:pPr>
            <a:r>
              <a:rPr lang="en-US" sz="2400" smtClean="0"/>
              <a:t>Prudent Man Rule: Do as prudent man would do</a:t>
            </a:r>
          </a:p>
          <a:p>
            <a:pPr lvl="1" eaLnBrk="1" hangingPunct="1">
              <a:lnSpc>
                <a:spcPct val="80000"/>
              </a:lnSpc>
            </a:pPr>
            <a:r>
              <a:rPr lang="en-US" sz="2000" smtClean="0"/>
              <a:t>“requires officers to perform duties with diligence and care that ordinary, prudent people would exercise under similar circumstances”</a:t>
            </a:r>
          </a:p>
          <a:p>
            <a:pPr eaLnBrk="1" hangingPunct="1">
              <a:lnSpc>
                <a:spcPct val="80000"/>
              </a:lnSpc>
            </a:pPr>
            <a:r>
              <a:rPr lang="en-US" sz="2400" smtClean="0"/>
              <a:t>Protections MUST have – </a:t>
            </a:r>
            <a:r>
              <a:rPr lang="en-US" sz="2400" smtClean="0">
                <a:solidFill>
                  <a:srgbClr val="FF0000"/>
                </a:solidFill>
              </a:rPr>
              <a:t>see list next slide</a:t>
            </a:r>
          </a:p>
          <a:p>
            <a:pPr eaLnBrk="1" hangingPunct="1">
              <a:lnSpc>
                <a:spcPct val="80000"/>
              </a:lnSpc>
            </a:pPr>
            <a:r>
              <a:rPr lang="en-US" sz="2400" smtClean="0"/>
              <a:t>C </a:t>
            </a:r>
            <a:r>
              <a:rPr lang="en-US" sz="2400" b="1" smtClean="0"/>
              <a:t>&lt;</a:t>
            </a:r>
            <a:r>
              <a:rPr lang="en-US" sz="2400" smtClean="0"/>
              <a:t> L </a:t>
            </a:r>
            <a:r>
              <a:rPr lang="en-US" sz="2400" smtClean="0">
                <a:sym typeface="Wingdings" pitchFamily="2" charset="2"/>
              </a:rPr>
              <a:t> legally liable </a:t>
            </a:r>
          </a:p>
          <a:p>
            <a:pPr lvl="1" eaLnBrk="1" hangingPunct="1">
              <a:lnSpc>
                <a:spcPct val="80000"/>
              </a:lnSpc>
            </a:pPr>
            <a:r>
              <a:rPr lang="en-US" sz="2000" smtClean="0">
                <a:sym typeface="Wingdings" pitchFamily="2" charset="2"/>
              </a:rPr>
              <a:t>Protection </a:t>
            </a:r>
            <a:r>
              <a:rPr lang="en-US" sz="2000" u="sng" smtClean="0">
                <a:sym typeface="Wingdings" pitchFamily="2" charset="2"/>
              </a:rPr>
              <a:t>C</a:t>
            </a:r>
            <a:r>
              <a:rPr lang="en-US" sz="2000" smtClean="0">
                <a:sym typeface="Wingdings" pitchFamily="2" charset="2"/>
              </a:rPr>
              <a:t>ost </a:t>
            </a:r>
            <a:r>
              <a:rPr lang="en-US" sz="2000" b="1" smtClean="0">
                <a:sym typeface="Wingdings" pitchFamily="2" charset="2"/>
              </a:rPr>
              <a:t>&lt;</a:t>
            </a:r>
            <a:r>
              <a:rPr lang="en-US" sz="2000" smtClean="0">
                <a:sym typeface="Wingdings" pitchFamily="2" charset="2"/>
              </a:rPr>
              <a:t> Estimated </a:t>
            </a:r>
            <a:r>
              <a:rPr lang="en-US" sz="2000" u="sng" smtClean="0">
                <a:sym typeface="Wingdings" pitchFamily="2" charset="2"/>
              </a:rPr>
              <a:t>L</a:t>
            </a:r>
            <a:r>
              <a:rPr lang="en-US" sz="2000" smtClean="0">
                <a:sym typeface="Wingdings" pitchFamily="2" charset="2"/>
              </a:rPr>
              <a:t>oss</a:t>
            </a:r>
            <a:endParaRPr lang="en-US" sz="2000" smtClean="0"/>
          </a:p>
        </p:txBody>
      </p:sp>
    </p:spTree>
    <p:extLst>
      <p:ext uri="{BB962C8B-B14F-4D97-AF65-F5344CB8AC3E}">
        <p14:creationId xmlns:p14="http://schemas.microsoft.com/office/powerpoint/2010/main" val="446978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p:txBody>
          <a:bodyPr/>
          <a:lstStyle/>
          <a:p>
            <a:pPr eaLnBrk="1" hangingPunct="1"/>
            <a:r>
              <a:rPr lang="en-US" smtClean="0"/>
              <a:t>Corporate Must Haves</a:t>
            </a:r>
          </a:p>
        </p:txBody>
      </p:sp>
      <p:sp>
        <p:nvSpPr>
          <p:cNvPr id="38915" name="Rectangle 6"/>
          <p:cNvSpPr>
            <a:spLocks noGrp="1" noChangeArrowheads="1"/>
          </p:cNvSpPr>
          <p:nvPr>
            <p:ph type="body" idx="1"/>
          </p:nvPr>
        </p:nvSpPr>
        <p:spPr/>
        <p:txBody>
          <a:bodyPr/>
          <a:lstStyle/>
          <a:p>
            <a:pPr eaLnBrk="1" hangingPunct="1"/>
            <a:r>
              <a:rPr lang="en-US" sz="2400" smtClean="0"/>
              <a:t>Exercising “</a:t>
            </a:r>
            <a:r>
              <a:rPr lang="en-US" sz="2400" u="sng" smtClean="0"/>
              <a:t>Due Care</a:t>
            </a:r>
            <a:r>
              <a:rPr lang="en-US" sz="2400" smtClean="0"/>
              <a:t>” or “</a:t>
            </a:r>
            <a:r>
              <a:rPr lang="en-US" sz="2400" u="sng" smtClean="0"/>
              <a:t>Reasonable Care</a:t>
            </a:r>
            <a:r>
              <a:rPr lang="en-US" sz="2400" smtClean="0"/>
              <a:t>” includes:</a:t>
            </a:r>
          </a:p>
          <a:p>
            <a:pPr lvl="1" eaLnBrk="1" hangingPunct="1"/>
            <a:r>
              <a:rPr lang="en-US" sz="2000" smtClean="0"/>
              <a:t>Institute measures to prevent own systems from being used to attack other entities</a:t>
            </a:r>
          </a:p>
          <a:p>
            <a:pPr lvl="1" eaLnBrk="1" hangingPunct="1"/>
            <a:r>
              <a:rPr lang="en-US" sz="2000" smtClean="0"/>
              <a:t>Implement backups</a:t>
            </a:r>
          </a:p>
          <a:p>
            <a:pPr lvl="1" eaLnBrk="1" hangingPunct="1"/>
            <a:r>
              <a:rPr lang="en-US" sz="2000" smtClean="0"/>
              <a:t>Scan for malicious code</a:t>
            </a:r>
          </a:p>
          <a:p>
            <a:pPr lvl="1" eaLnBrk="1" hangingPunct="1"/>
            <a:r>
              <a:rPr lang="en-US" sz="2000" smtClean="0"/>
              <a:t>Business continuity / Disaster recovery plans</a:t>
            </a:r>
          </a:p>
          <a:p>
            <a:pPr lvl="1" eaLnBrk="1" hangingPunct="1"/>
            <a:r>
              <a:rPr lang="en-US" sz="2000" smtClean="0"/>
              <a:t>Local and remote access controls</a:t>
            </a:r>
          </a:p>
          <a:p>
            <a:pPr lvl="1" eaLnBrk="1" hangingPunct="1"/>
            <a:r>
              <a:rPr lang="en-US" sz="2000" smtClean="0"/>
              <a:t>Eliminate unauthorized and open modems</a:t>
            </a:r>
          </a:p>
          <a:p>
            <a:pPr lvl="1" eaLnBrk="1" hangingPunct="1"/>
            <a:r>
              <a:rPr lang="en-US" sz="2000" smtClean="0"/>
              <a:t>Have security policies, procedures and guidelines</a:t>
            </a:r>
          </a:p>
          <a:p>
            <a:pPr lvl="1" eaLnBrk="1" hangingPunct="1"/>
            <a:r>
              <a:rPr lang="en-US" sz="2000" smtClean="0"/>
              <a:t>Use personnel screening procedures</a:t>
            </a:r>
          </a:p>
          <a:p>
            <a:pPr lvl="1" eaLnBrk="1" hangingPunct="1"/>
            <a:r>
              <a:rPr lang="en-US" sz="2000" smtClean="0"/>
              <a:t>Establish an incident handling capability</a:t>
            </a:r>
          </a:p>
          <a:p>
            <a:pPr eaLnBrk="1" hangingPunct="1"/>
            <a:r>
              <a:rPr lang="en-US" sz="2400" smtClean="0"/>
              <a:t>Legal liability exists if the cost to implement solution is less than the cost of a successful attack on the data</a:t>
            </a:r>
          </a:p>
          <a:p>
            <a:pPr eaLnBrk="1" hangingPunct="1">
              <a:buFont typeface="Wingdings" pitchFamily="2" charset="2"/>
              <a:buNone/>
            </a:pPr>
            <a:r>
              <a:rPr lang="en-US" sz="2400" b="1" smtClean="0"/>
              <a:t>	</a:t>
            </a:r>
            <a:r>
              <a:rPr lang="en-US" sz="2400" b="1" smtClean="0">
                <a:solidFill>
                  <a:srgbClr val="FF0000"/>
                </a:solidFill>
              </a:rPr>
              <a:t>	Cost &lt; Loss = Legal Liability</a:t>
            </a:r>
          </a:p>
        </p:txBody>
      </p:sp>
    </p:spTree>
    <p:extLst>
      <p:ext uri="{BB962C8B-B14F-4D97-AF65-F5344CB8AC3E}">
        <p14:creationId xmlns:p14="http://schemas.microsoft.com/office/powerpoint/2010/main" val="1449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Note on Export Controls</a:t>
            </a:r>
          </a:p>
        </p:txBody>
      </p:sp>
      <p:sp>
        <p:nvSpPr>
          <p:cNvPr id="39939" name="Rectangle 3"/>
          <p:cNvSpPr>
            <a:spLocks noGrp="1" noChangeArrowheads="1"/>
          </p:cNvSpPr>
          <p:nvPr>
            <p:ph type="body" idx="1"/>
          </p:nvPr>
        </p:nvSpPr>
        <p:spPr/>
        <p:txBody>
          <a:bodyPr/>
          <a:lstStyle/>
          <a:p>
            <a:pPr eaLnBrk="1" hangingPunct="1">
              <a:lnSpc>
                <a:spcPct val="90000"/>
              </a:lnSpc>
            </a:pPr>
            <a:r>
              <a:rPr lang="en-US" sz="2400" dirty="0" smtClean="0"/>
              <a:t>If you deal with this frequently then consult this link for the latest information:</a:t>
            </a:r>
          </a:p>
          <a:p>
            <a:pPr lvl="1" eaLnBrk="1" hangingPunct="1">
              <a:lnSpc>
                <a:spcPct val="90000"/>
              </a:lnSpc>
            </a:pPr>
            <a:r>
              <a:rPr lang="en-US" sz="2000" dirty="0" smtClean="0">
                <a:solidFill>
                  <a:schemeClr val="bg1"/>
                </a:solidFill>
              </a:rPr>
              <a:t>Export controls: </a:t>
            </a:r>
            <a:r>
              <a:rPr lang="en-US" sz="2000" dirty="0" smtClean="0">
                <a:solidFill>
                  <a:schemeClr val="bg1"/>
                </a:solidFill>
                <a:hlinkClick r:id="rId3"/>
              </a:rPr>
              <a:t>http://www.bxa.doc.gov/Encryption/Default.htm</a:t>
            </a:r>
            <a:endParaRPr lang="en-US" sz="2000" dirty="0" smtClean="0">
              <a:solidFill>
                <a:schemeClr val="bg1"/>
              </a:solidFill>
            </a:endParaRPr>
          </a:p>
          <a:p>
            <a:pPr eaLnBrk="1" hangingPunct="1">
              <a:lnSpc>
                <a:spcPct val="90000"/>
              </a:lnSpc>
            </a:pPr>
            <a:r>
              <a:rPr lang="en-US" sz="2400" dirty="0" smtClean="0"/>
              <a:t>Restriction to Country Group E:1 </a:t>
            </a:r>
          </a:p>
          <a:p>
            <a:pPr lvl="1" eaLnBrk="1" hangingPunct="1">
              <a:lnSpc>
                <a:spcPct val="90000"/>
              </a:lnSpc>
            </a:pPr>
            <a:r>
              <a:rPr lang="en-US" sz="2000" dirty="0" smtClean="0"/>
              <a:t>Cuba, Iran, Libya, Syria, and Sudan </a:t>
            </a:r>
            <a:endParaRPr lang="en-US" sz="2000" dirty="0" smtClean="0">
              <a:solidFill>
                <a:schemeClr val="bg1"/>
              </a:solidFill>
            </a:endParaRPr>
          </a:p>
          <a:p>
            <a:pPr lvl="1" eaLnBrk="1" hangingPunct="1">
              <a:lnSpc>
                <a:spcPct val="90000"/>
              </a:lnSpc>
            </a:pPr>
            <a:r>
              <a:rPr lang="en-US" sz="2000" dirty="0" smtClean="0"/>
              <a:t>Prevents exports and re-exports of encryption source code and technology to </a:t>
            </a:r>
          </a:p>
          <a:p>
            <a:pPr lvl="2" eaLnBrk="1" hangingPunct="1">
              <a:lnSpc>
                <a:spcPct val="90000"/>
              </a:lnSpc>
            </a:pPr>
            <a:r>
              <a:rPr lang="en-US" sz="1800" dirty="0" smtClean="0"/>
              <a:t>[1] these countries and </a:t>
            </a:r>
          </a:p>
          <a:p>
            <a:pPr lvl="2" eaLnBrk="1" hangingPunct="1">
              <a:lnSpc>
                <a:spcPct val="90000"/>
              </a:lnSpc>
            </a:pPr>
            <a:r>
              <a:rPr lang="en-US" sz="1800" dirty="0" smtClean="0"/>
              <a:t>[2] nationals of these countries </a:t>
            </a:r>
          </a:p>
          <a:p>
            <a:pPr eaLnBrk="1" hangingPunct="1">
              <a:lnSpc>
                <a:spcPct val="90000"/>
              </a:lnSpc>
            </a:pPr>
            <a:r>
              <a:rPr lang="en-US" sz="2400" dirty="0" smtClean="0"/>
              <a:t>EU "license-free zone“</a:t>
            </a:r>
          </a:p>
          <a:p>
            <a:pPr lvl="1" eaLnBrk="1" hangingPunct="1">
              <a:lnSpc>
                <a:spcPct val="90000"/>
              </a:lnSpc>
            </a:pPr>
            <a:r>
              <a:rPr lang="en-US" sz="2000" dirty="0" smtClean="0"/>
              <a:t>Just about everyone in Europe </a:t>
            </a:r>
            <a:r>
              <a:rPr lang="en-US" sz="2000" i="1" dirty="0" smtClean="0"/>
              <a:t>(should know this)</a:t>
            </a:r>
          </a:p>
          <a:p>
            <a:pPr lvl="1" eaLnBrk="1" hangingPunct="1">
              <a:lnSpc>
                <a:spcPct val="90000"/>
              </a:lnSpc>
            </a:pPr>
            <a:r>
              <a:rPr lang="en-US" sz="2000" dirty="0" smtClean="0"/>
              <a:t>Just for fun… </a:t>
            </a:r>
            <a:r>
              <a:rPr lang="en-US" sz="2000" i="1" dirty="0" smtClean="0"/>
              <a:t>(don’t need this level of detail)</a:t>
            </a:r>
          </a:p>
          <a:p>
            <a:pPr lvl="2" eaLnBrk="1" hangingPunct="1">
              <a:lnSpc>
                <a:spcPct val="90000"/>
              </a:lnSpc>
            </a:pPr>
            <a:r>
              <a:rPr lang="en-US" sz="1800" dirty="0" smtClean="0"/>
              <a:t>Austria, Australia, Belgium, Cyprus, Czech Republic, Denmark, Estonia, Finland, France, Germany, Greece, Hungary, Ireland, Italy, Japan, Latvia, Lithuania, Luxembourg, Malta, Netherlands, New Zealand, Norway, Poland, Portugal, Slovakia, Slovenia, Spain, Sweden, Switzerland, and United Kingdom </a:t>
            </a:r>
          </a:p>
        </p:txBody>
      </p:sp>
    </p:spTree>
    <p:extLst>
      <p:ext uri="{BB962C8B-B14F-4D97-AF65-F5344CB8AC3E}">
        <p14:creationId xmlns:p14="http://schemas.microsoft.com/office/powerpoint/2010/main" val="2534068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ctrTitle"/>
          </p:nvPr>
        </p:nvSpPr>
        <p:spPr/>
        <p:txBody>
          <a:bodyPr/>
          <a:lstStyle/>
          <a:p>
            <a:pPr eaLnBrk="1" hangingPunct="1"/>
            <a:r>
              <a:rPr lang="en-US" smtClean="0"/>
              <a:t>Ethics</a:t>
            </a:r>
          </a:p>
        </p:txBody>
      </p:sp>
      <p:sp>
        <p:nvSpPr>
          <p:cNvPr id="40963" name="Rectangle 5"/>
          <p:cNvSpPr>
            <a:spLocks noGrp="1" noChangeArrowheads="1"/>
          </p:cNvSpPr>
          <p:nvPr>
            <p:ph type="subTitle" idx="1"/>
          </p:nvPr>
        </p:nvSpPr>
        <p:spPr/>
        <p:txBody>
          <a:bodyPr/>
          <a:lstStyle/>
          <a:p>
            <a:pPr eaLnBrk="1" hangingPunct="1"/>
            <a:endParaRPr lang="en-US" smtClean="0"/>
          </a:p>
        </p:txBody>
      </p:sp>
    </p:spTree>
    <p:extLst>
      <p:ext uri="{BB962C8B-B14F-4D97-AF65-F5344CB8AC3E}">
        <p14:creationId xmlns:p14="http://schemas.microsoft.com/office/powerpoint/2010/main" val="408946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Note on Ethics</a:t>
            </a:r>
          </a:p>
        </p:txBody>
      </p:sp>
      <p:sp>
        <p:nvSpPr>
          <p:cNvPr id="41987" name="Rectangle 3"/>
          <p:cNvSpPr>
            <a:spLocks noGrp="1" noChangeArrowheads="1"/>
          </p:cNvSpPr>
          <p:nvPr>
            <p:ph type="body" idx="1"/>
          </p:nvPr>
        </p:nvSpPr>
        <p:spPr/>
        <p:txBody>
          <a:bodyPr>
            <a:normAutofit fontScale="92500" lnSpcReduction="20000"/>
          </a:bodyPr>
          <a:lstStyle/>
          <a:p>
            <a:pPr eaLnBrk="1" hangingPunct="1"/>
            <a:r>
              <a:rPr lang="en-US" smtClean="0"/>
              <a:t>Integrity</a:t>
            </a:r>
          </a:p>
          <a:p>
            <a:pPr lvl="1" eaLnBrk="1" hangingPunct="1"/>
            <a:r>
              <a:rPr lang="en-US" smtClean="0"/>
              <a:t>Doing what’s right despite anyone else watching or not watching, caring or not caring.</a:t>
            </a:r>
          </a:p>
          <a:p>
            <a:pPr eaLnBrk="1" hangingPunct="1"/>
            <a:endParaRPr lang="en-US" smtClean="0"/>
          </a:p>
          <a:p>
            <a:pPr eaLnBrk="1" hangingPunct="1"/>
            <a:r>
              <a:rPr lang="en-US" smtClean="0"/>
              <a:t>ISC2 Code of Ethics</a:t>
            </a:r>
          </a:p>
          <a:p>
            <a:pPr eaLnBrk="1" hangingPunct="1"/>
            <a:r>
              <a:rPr lang="en-US" smtClean="0"/>
              <a:t>Ten Commandments of Computer Ethics</a:t>
            </a:r>
          </a:p>
          <a:p>
            <a:pPr eaLnBrk="1" hangingPunct="1"/>
            <a:r>
              <a:rPr lang="en-US" smtClean="0"/>
              <a:t>RFC 1087: Internet Activities Board (IAB) Ethics and the Internet</a:t>
            </a:r>
          </a:p>
          <a:p>
            <a:pPr eaLnBrk="1" hangingPunct="1"/>
            <a:r>
              <a:rPr lang="en-US" smtClean="0"/>
              <a:t>US Department of Health, Education, and Welfare Code of Fair Information Practices</a:t>
            </a:r>
          </a:p>
          <a:p>
            <a:pPr eaLnBrk="1" hangingPunct="1"/>
            <a:r>
              <a:rPr lang="en-US" smtClean="0"/>
              <a:t>Organization for Economic Cooperation and Development (OECD)</a:t>
            </a:r>
          </a:p>
        </p:txBody>
      </p:sp>
    </p:spTree>
    <p:extLst>
      <p:ext uri="{BB962C8B-B14F-4D97-AF65-F5344CB8AC3E}">
        <p14:creationId xmlns:p14="http://schemas.microsoft.com/office/powerpoint/2010/main" val="412946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Sources</a:t>
            </a:r>
          </a:p>
        </p:txBody>
      </p:sp>
      <p:sp>
        <p:nvSpPr>
          <p:cNvPr id="44035" name="Rectangle 3"/>
          <p:cNvSpPr>
            <a:spLocks noGrp="1" noChangeArrowheads="1"/>
          </p:cNvSpPr>
          <p:nvPr>
            <p:ph type="body" idx="1"/>
          </p:nvPr>
        </p:nvSpPr>
        <p:spPr/>
        <p:txBody>
          <a:bodyPr>
            <a:normAutofit fontScale="85000" lnSpcReduction="10000"/>
          </a:bodyPr>
          <a:lstStyle/>
          <a:p>
            <a:endParaRPr lang="en-US" smtClean="0"/>
          </a:p>
          <a:p>
            <a:r>
              <a:rPr lang="en-US" smtClean="0"/>
              <a:t>The CISSP Prep Guide Gold Edition</a:t>
            </a:r>
          </a:p>
          <a:p>
            <a:r>
              <a:rPr lang="en-US" smtClean="0"/>
              <a:t>Official ISC2 Guide to the CISSP Exam</a:t>
            </a:r>
          </a:p>
          <a:p>
            <a:r>
              <a:rPr lang="en-US" smtClean="0"/>
              <a:t>Legal Dictionary: </a:t>
            </a:r>
            <a:r>
              <a:rPr lang="en-US" smtClean="0">
                <a:hlinkClick r:id="rId3"/>
              </a:rPr>
              <a:t>http://dictionary.lp.findlaw.com/</a:t>
            </a:r>
            <a:r>
              <a:rPr lang="en-US" smtClean="0"/>
              <a:t> </a:t>
            </a:r>
          </a:p>
          <a:p>
            <a:r>
              <a:rPr lang="en-US" smtClean="0"/>
              <a:t>Short Legal Terms: </a:t>
            </a:r>
            <a:r>
              <a:rPr lang="en-US" smtClean="0">
                <a:hlinkClick r:id="rId4"/>
              </a:rPr>
              <a:t>http://brandonlclark.com/glossary.html</a:t>
            </a:r>
            <a:r>
              <a:rPr lang="en-US" smtClean="0"/>
              <a:t> </a:t>
            </a:r>
          </a:p>
          <a:p>
            <a:r>
              <a:rPr lang="en-US" smtClean="0"/>
              <a:t>Statutory Law: </a:t>
            </a:r>
            <a:r>
              <a:rPr lang="en-US" smtClean="0">
                <a:hlinkClick r:id="rId5"/>
              </a:rPr>
              <a:t>http://en.wikipedia.org/wiki/Statutory_law</a:t>
            </a:r>
            <a:r>
              <a:rPr lang="en-US" smtClean="0"/>
              <a:t> </a:t>
            </a:r>
          </a:p>
          <a:p>
            <a:r>
              <a:rPr lang="en-US" smtClean="0"/>
              <a:t>Texas Legal: </a:t>
            </a:r>
            <a:r>
              <a:rPr lang="en-US" smtClean="0">
                <a:hlinkClick r:id="rId6"/>
              </a:rPr>
              <a:t>http://www.sll.state.tx.us/index.asp</a:t>
            </a:r>
            <a:endParaRPr lang="en-US" smtClean="0"/>
          </a:p>
          <a:p>
            <a:r>
              <a:rPr lang="en-US" smtClean="0"/>
              <a:t>Export controls: </a:t>
            </a:r>
            <a:r>
              <a:rPr lang="en-US" smtClean="0">
                <a:hlinkClick r:id="rId7"/>
              </a:rPr>
              <a:t>http://www.bxa.doc.gov/Encryption/Default.htm</a:t>
            </a:r>
            <a:endParaRPr lang="en-US" smtClean="0"/>
          </a:p>
          <a:p>
            <a:r>
              <a:rPr lang="en-US" smtClean="0"/>
              <a:t>Reid Behavioral Investigations: </a:t>
            </a:r>
            <a:r>
              <a:rPr lang="en-US" smtClean="0">
                <a:hlinkClick r:id="rId8"/>
              </a:rPr>
              <a:t>http://www.reid.com/</a:t>
            </a:r>
            <a:endParaRPr lang="en-US" smtClean="0"/>
          </a:p>
          <a:p>
            <a:r>
              <a:rPr lang="en-US" smtClean="0"/>
              <a:t>CERT: </a:t>
            </a:r>
            <a:r>
              <a:rPr lang="en-US" smtClean="0">
                <a:hlinkClick r:id="rId9"/>
              </a:rPr>
              <a:t>http://www.cert.org/</a:t>
            </a:r>
            <a:endParaRPr lang="en-US" smtClean="0"/>
          </a:p>
          <a:p>
            <a:endParaRPr lang="en-US" smtClean="0"/>
          </a:p>
          <a:p>
            <a:endParaRPr lang="en-US" smtClean="0"/>
          </a:p>
          <a:p>
            <a:endParaRPr lang="en-US" smtClean="0"/>
          </a:p>
          <a:p>
            <a:endParaRPr lang="en-US" smtClean="0"/>
          </a:p>
        </p:txBody>
      </p:sp>
    </p:spTree>
    <p:extLst>
      <p:ext uri="{BB962C8B-B14F-4D97-AF65-F5344CB8AC3E}">
        <p14:creationId xmlns:p14="http://schemas.microsoft.com/office/powerpoint/2010/main" val="994378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ctrTitle"/>
          </p:nvPr>
        </p:nvSpPr>
        <p:spPr/>
        <p:txBody>
          <a:bodyPr/>
          <a:lstStyle/>
          <a:p>
            <a:pPr eaLnBrk="1" hangingPunct="1"/>
            <a:r>
              <a:rPr lang="en-US" dirty="0" smtClean="0"/>
              <a:t>WARNING!!! </a:t>
            </a:r>
            <a:br>
              <a:rPr lang="en-US" dirty="0" smtClean="0"/>
            </a:br>
            <a:r>
              <a:rPr lang="en-US" dirty="0" smtClean="0"/>
              <a:t>(SOME) DUPLICATE MATERIALS AHEAD…</a:t>
            </a:r>
          </a:p>
        </p:txBody>
      </p:sp>
      <p:sp>
        <p:nvSpPr>
          <p:cNvPr id="43011" name="Rectangle 5"/>
          <p:cNvSpPr>
            <a:spLocks noGrp="1" noChangeArrowheads="1"/>
          </p:cNvSpPr>
          <p:nvPr>
            <p:ph type="subTitle" idx="1"/>
          </p:nvPr>
        </p:nvSpPr>
        <p:spPr/>
        <p:txBody>
          <a:bodyPr/>
          <a:lstStyle/>
          <a:p>
            <a:pPr eaLnBrk="1" hangingPunct="1"/>
            <a:r>
              <a:rPr lang="en-US" dirty="0"/>
              <a:t>T</a:t>
            </a:r>
            <a:r>
              <a:rPr lang="en-US" dirty="0" smtClean="0"/>
              <a:t>his is good. </a:t>
            </a:r>
          </a:p>
        </p:txBody>
      </p:sp>
    </p:spTree>
    <p:extLst>
      <p:ext uri="{BB962C8B-B14F-4D97-AF65-F5344CB8AC3E}">
        <p14:creationId xmlns:p14="http://schemas.microsoft.com/office/powerpoint/2010/main" val="1541719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sz="4400" dirty="0"/>
              <a:t>Chapter </a:t>
            </a:r>
            <a:r>
              <a:rPr lang="en-US" sz="4400" dirty="0" smtClean="0"/>
              <a:t>10: </a:t>
            </a:r>
            <a:r>
              <a:rPr lang="en-US" sz="4400" dirty="0"/>
              <a:t>Laws and </a:t>
            </a:r>
            <a:r>
              <a:rPr lang="en-US" sz="4400" dirty="0" smtClean="0"/>
              <a:t>Regulations </a:t>
            </a:r>
            <a:r>
              <a:rPr lang="en-US" sz="2400" dirty="0" smtClean="0"/>
              <a:t>– the Long(</a:t>
            </a:r>
            <a:r>
              <a:rPr lang="en-US" sz="2400" dirty="0" err="1" smtClean="0"/>
              <a:t>er</a:t>
            </a:r>
            <a:r>
              <a:rPr lang="en-US" sz="2400" dirty="0" smtClean="0"/>
              <a:t>) Version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4833391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Background</a:t>
            </a:r>
            <a:endParaRPr lang="en-US" dirty="0"/>
          </a:p>
        </p:txBody>
      </p:sp>
      <p:sp>
        <p:nvSpPr>
          <p:cNvPr id="3075" name="Rectangle 3"/>
          <p:cNvSpPr>
            <a:spLocks noGrp="1" noChangeArrowheads="1"/>
          </p:cNvSpPr>
          <p:nvPr>
            <p:ph idx="1"/>
          </p:nvPr>
        </p:nvSpPr>
        <p:spPr/>
        <p:txBody>
          <a:bodyPr>
            <a:normAutofit/>
          </a:bodyPr>
          <a:lstStyle/>
          <a:p>
            <a:pPr>
              <a:buNone/>
            </a:pPr>
            <a:r>
              <a:rPr lang="en-US" dirty="0" smtClean="0"/>
              <a:t>As technology increases and becomes more and more complex and people integrate it more and more, computer crime becomes a new avenue for criminals.</a:t>
            </a:r>
          </a:p>
          <a:p>
            <a:r>
              <a:rPr lang="en-US" dirty="0" smtClean="0"/>
              <a:t>Identity theft</a:t>
            </a:r>
          </a:p>
          <a:p>
            <a:r>
              <a:rPr lang="en-US" dirty="0" smtClean="0"/>
              <a:t>Trade secrets (corporate espionage)</a:t>
            </a:r>
          </a:p>
          <a:p>
            <a:r>
              <a:rPr lang="en-US" dirty="0" smtClean="0"/>
              <a:t>Fraud</a:t>
            </a:r>
          </a:p>
          <a:p>
            <a:r>
              <a:rPr lang="en-US" dirty="0" smtClean="0"/>
              <a:t>Computer crime is the fastest growing white collar crime.</a:t>
            </a:r>
          </a:p>
          <a:p>
            <a:pPr>
              <a:buNone/>
            </a:pPr>
            <a:endParaRPr lang="en-US" dirty="0"/>
          </a:p>
        </p:txBody>
      </p:sp>
    </p:spTree>
    <p:extLst>
      <p:ext uri="{BB962C8B-B14F-4D97-AF65-F5344CB8AC3E}">
        <p14:creationId xmlns:p14="http://schemas.microsoft.com/office/powerpoint/2010/main" val="10902596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Background</a:t>
            </a:r>
            <a:endParaRPr lang="en-US" dirty="0"/>
          </a:p>
        </p:txBody>
      </p:sp>
      <p:sp>
        <p:nvSpPr>
          <p:cNvPr id="5123" name="Rectangle 3"/>
          <p:cNvSpPr>
            <a:spLocks noGrp="1" noChangeArrowheads="1"/>
          </p:cNvSpPr>
          <p:nvPr>
            <p:ph idx="1"/>
          </p:nvPr>
        </p:nvSpPr>
        <p:spPr/>
        <p:txBody>
          <a:bodyPr/>
          <a:lstStyle/>
          <a:p>
            <a:pPr>
              <a:buNone/>
            </a:pPr>
            <a:r>
              <a:rPr lang="en-US" dirty="0" smtClean="0"/>
              <a:t>Computer crime laws (cyber law) when they exist deal with some of the core issues.</a:t>
            </a:r>
          </a:p>
          <a:p>
            <a:r>
              <a:rPr lang="en-US" dirty="0" smtClean="0"/>
              <a:t>Un authorized modification</a:t>
            </a:r>
          </a:p>
          <a:p>
            <a:r>
              <a:rPr lang="en-US" dirty="0" smtClean="0"/>
              <a:t>Destruction</a:t>
            </a:r>
          </a:p>
          <a:p>
            <a:r>
              <a:rPr lang="en-US" dirty="0" smtClean="0"/>
              <a:t>Disclosure of secret information</a:t>
            </a:r>
          </a:p>
          <a:p>
            <a:r>
              <a:rPr lang="en-US" dirty="0" smtClean="0"/>
              <a:t>Un authorized access</a:t>
            </a:r>
          </a:p>
          <a:p>
            <a:endParaRPr lang="en-US" dirty="0" smtClean="0"/>
          </a:p>
          <a:p>
            <a:pPr>
              <a:buNone/>
            </a:pPr>
            <a:endParaRPr lang="en-US" dirty="0" smtClean="0"/>
          </a:p>
          <a:p>
            <a:endParaRPr lang="en-US" dirty="0"/>
          </a:p>
        </p:txBody>
      </p:sp>
    </p:spTree>
    <p:extLst>
      <p:ext uri="{BB962C8B-B14F-4D97-AF65-F5344CB8AC3E}">
        <p14:creationId xmlns:p14="http://schemas.microsoft.com/office/powerpoint/2010/main" val="3641923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pic>
        <p:nvPicPr>
          <p:cNvPr id="7" name="Picture 6"/>
          <p:cNvPicPr>
            <a:picLocks noChangeAspect="1"/>
          </p:cNvPicPr>
          <p:nvPr/>
        </p:nvPicPr>
        <p:blipFill rotWithShape="1">
          <a:blip r:embed="rId2"/>
          <a:srcRect l="1428" r="1428"/>
          <a:stretch/>
        </p:blipFill>
        <p:spPr>
          <a:xfrm>
            <a:off x="0" y="0"/>
            <a:ext cx="9144000" cy="4389195"/>
          </a:xfrm>
          <a:prstGeom prst="rect">
            <a:avLst/>
          </a:prstGeom>
        </p:spPr>
      </p:pic>
      <p:pic>
        <p:nvPicPr>
          <p:cNvPr id="8" name="Picture 7"/>
          <p:cNvPicPr>
            <a:picLocks noChangeAspect="1"/>
          </p:cNvPicPr>
          <p:nvPr/>
        </p:nvPicPr>
        <p:blipFill>
          <a:blip r:embed="rId3"/>
          <a:stretch>
            <a:fillRect/>
          </a:stretch>
        </p:blipFill>
        <p:spPr>
          <a:xfrm>
            <a:off x="0" y="838200"/>
            <a:ext cx="9144000" cy="4014951"/>
          </a:xfrm>
          <a:prstGeom prst="rect">
            <a:avLst/>
          </a:prstGeom>
        </p:spPr>
      </p:pic>
      <p:sp>
        <p:nvSpPr>
          <p:cNvPr id="3" name="Rectangle 2"/>
          <p:cNvSpPr/>
          <p:nvPr/>
        </p:nvSpPr>
        <p:spPr>
          <a:xfrm>
            <a:off x="0" y="6524803"/>
            <a:ext cx="2218428" cy="369332"/>
          </a:xfrm>
          <a:prstGeom prst="rect">
            <a:avLst/>
          </a:prstGeom>
        </p:spPr>
        <p:txBody>
          <a:bodyPr wrap="none">
            <a:spAutoFit/>
          </a:bodyPr>
          <a:lstStyle/>
          <a:p>
            <a:r>
              <a:rPr lang="en-US" dirty="0">
                <a:solidFill>
                  <a:schemeClr val="tx1">
                    <a:lumMod val="50000"/>
                    <a:lumOff val="50000"/>
                  </a:schemeClr>
                </a:solidFill>
              </a:rPr>
              <a:t>http://cyberseek.org/</a:t>
            </a:r>
          </a:p>
        </p:txBody>
      </p:sp>
      <p:pic>
        <p:nvPicPr>
          <p:cNvPr id="12" name="Picture 11"/>
          <p:cNvPicPr>
            <a:picLocks noChangeAspect="1"/>
          </p:cNvPicPr>
          <p:nvPr/>
        </p:nvPicPr>
        <p:blipFill>
          <a:blip r:embed="rId4"/>
          <a:stretch>
            <a:fillRect/>
          </a:stretch>
        </p:blipFill>
        <p:spPr>
          <a:xfrm>
            <a:off x="-2931" y="4641545"/>
            <a:ext cx="9146931" cy="2267243"/>
          </a:xfrm>
          <a:prstGeom prst="rect">
            <a:avLst/>
          </a:prstGeom>
        </p:spPr>
      </p:pic>
      <p:pic>
        <p:nvPicPr>
          <p:cNvPr id="9" name="Picture 8"/>
          <p:cNvPicPr>
            <a:picLocks noChangeAspect="1"/>
          </p:cNvPicPr>
          <p:nvPr/>
        </p:nvPicPr>
        <p:blipFill>
          <a:blip r:embed="rId5"/>
          <a:stretch>
            <a:fillRect/>
          </a:stretch>
        </p:blipFill>
        <p:spPr>
          <a:xfrm>
            <a:off x="-2931" y="4297035"/>
            <a:ext cx="9146931" cy="2550586"/>
          </a:xfrm>
          <a:prstGeom prst="rect">
            <a:avLst/>
          </a:prstGeom>
        </p:spPr>
      </p:pic>
    </p:spTree>
    <p:extLst>
      <p:ext uri="{BB962C8B-B14F-4D97-AF65-F5344CB8AC3E}">
        <p14:creationId xmlns:p14="http://schemas.microsoft.com/office/powerpoint/2010/main" val="17498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Background</a:t>
            </a:r>
            <a:endParaRPr lang="en-US" dirty="0"/>
          </a:p>
        </p:txBody>
      </p:sp>
      <p:sp>
        <p:nvSpPr>
          <p:cNvPr id="6147" name="Rectangle 3"/>
          <p:cNvSpPr>
            <a:spLocks noGrp="1" noChangeArrowheads="1"/>
          </p:cNvSpPr>
          <p:nvPr>
            <p:ph idx="1"/>
          </p:nvPr>
        </p:nvSpPr>
        <p:spPr/>
        <p:txBody>
          <a:bodyPr/>
          <a:lstStyle/>
          <a:p>
            <a:pPr>
              <a:buNone/>
            </a:pPr>
            <a:r>
              <a:rPr lang="en-US" dirty="0" smtClean="0"/>
              <a:t>There are 3 categories of computer crime</a:t>
            </a:r>
          </a:p>
          <a:p>
            <a:r>
              <a:rPr lang="en-US" dirty="0" smtClean="0"/>
              <a:t>Computer assisted crime – computer as a tool</a:t>
            </a:r>
          </a:p>
          <a:p>
            <a:r>
              <a:rPr lang="en-US" dirty="0" smtClean="0"/>
              <a:t>Computer targeted crime – computer is the victim</a:t>
            </a:r>
          </a:p>
          <a:p>
            <a:r>
              <a:rPr lang="en-US" dirty="0" smtClean="0"/>
              <a:t>Computer incidental – not attacker or victim, just happened to be involved but involvement is insignificant</a:t>
            </a:r>
          </a:p>
          <a:p>
            <a:endParaRPr lang="en-US" dirty="0" smtClean="0"/>
          </a:p>
          <a:p>
            <a:pPr>
              <a:buNone/>
            </a:pPr>
            <a:endParaRPr lang="en-US" dirty="0"/>
          </a:p>
        </p:txBody>
      </p:sp>
    </p:spTree>
    <p:extLst>
      <p:ext uri="{BB962C8B-B14F-4D97-AF65-F5344CB8AC3E}">
        <p14:creationId xmlns:p14="http://schemas.microsoft.com/office/powerpoint/2010/main" val="18033819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Background</a:t>
            </a:r>
            <a:endParaRPr lang="en-US"/>
          </a:p>
        </p:txBody>
      </p:sp>
      <p:sp>
        <p:nvSpPr>
          <p:cNvPr id="8195" name="Rectangle 3"/>
          <p:cNvSpPr>
            <a:spLocks noGrp="1" noChangeArrowheads="1"/>
          </p:cNvSpPr>
          <p:nvPr>
            <p:ph idx="1"/>
          </p:nvPr>
        </p:nvSpPr>
        <p:spPr/>
        <p:txBody>
          <a:bodyPr/>
          <a:lstStyle/>
          <a:p>
            <a:pPr>
              <a:buNone/>
            </a:pPr>
            <a:r>
              <a:rPr lang="en-US" dirty="0" smtClean="0"/>
              <a:t>The reason these 3 categories are created is to try to help computer law into current laws (example so trespassing laws can apply to computer access, rather than creating new computer specific laws)</a:t>
            </a:r>
            <a:endParaRPr lang="en-US" dirty="0"/>
          </a:p>
        </p:txBody>
      </p:sp>
    </p:spTree>
    <p:extLst>
      <p:ext uri="{BB962C8B-B14F-4D97-AF65-F5344CB8AC3E}">
        <p14:creationId xmlns:p14="http://schemas.microsoft.com/office/powerpoint/2010/main" val="13227111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Complexities in Cybercrime</a:t>
            </a:r>
            <a:endParaRPr lang="en-US" dirty="0"/>
          </a:p>
        </p:txBody>
      </p:sp>
      <p:sp>
        <p:nvSpPr>
          <p:cNvPr id="7171" name="Rectangle 3"/>
          <p:cNvSpPr>
            <a:spLocks noGrp="1" noChangeArrowheads="1"/>
          </p:cNvSpPr>
          <p:nvPr>
            <p:ph idx="1"/>
          </p:nvPr>
        </p:nvSpPr>
        <p:spPr/>
        <p:txBody>
          <a:bodyPr>
            <a:normAutofit/>
          </a:bodyPr>
          <a:lstStyle/>
          <a:p>
            <a:pPr>
              <a:buNone/>
            </a:pPr>
            <a:r>
              <a:rPr lang="en-US" dirty="0" smtClean="0"/>
              <a:t>It is very difficult to prosecute cybercrime</a:t>
            </a:r>
          </a:p>
          <a:p>
            <a:r>
              <a:rPr lang="en-US" dirty="0" smtClean="0"/>
              <a:t>Laws are fairly new if they exist at all, they are also not often complete</a:t>
            </a:r>
          </a:p>
          <a:p>
            <a:r>
              <a:rPr lang="en-US" dirty="0" smtClean="0"/>
              <a:t>Hackers can commit crimes without any physical evidence</a:t>
            </a:r>
          </a:p>
          <a:p>
            <a:r>
              <a:rPr lang="en-US" dirty="0" smtClean="0"/>
              <a:t>Hackers can spoof addresses, or attack from other machines than they simple clean or destroy</a:t>
            </a:r>
          </a:p>
          <a:p>
            <a:r>
              <a:rPr lang="en-US" dirty="0" smtClean="0"/>
              <a:t>Attackers can setup zombie/</a:t>
            </a:r>
            <a:r>
              <a:rPr lang="en-US" dirty="0" err="1" smtClean="0"/>
              <a:t>botnet</a:t>
            </a:r>
            <a:r>
              <a:rPr lang="en-US" dirty="0" smtClean="0"/>
              <a:t> armies</a:t>
            </a:r>
          </a:p>
        </p:txBody>
      </p:sp>
    </p:spTree>
    <p:extLst>
      <p:ext uri="{BB962C8B-B14F-4D97-AF65-F5344CB8AC3E}">
        <p14:creationId xmlns:p14="http://schemas.microsoft.com/office/powerpoint/2010/main" val="28133165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Complexities in Cybercrime</a:t>
            </a:r>
            <a:endParaRPr lang="en-US"/>
          </a:p>
        </p:txBody>
      </p:sp>
      <p:sp>
        <p:nvSpPr>
          <p:cNvPr id="11267" name="Rectangle 3"/>
          <p:cNvSpPr>
            <a:spLocks noGrp="1" noChangeArrowheads="1"/>
          </p:cNvSpPr>
          <p:nvPr>
            <p:ph idx="1"/>
          </p:nvPr>
        </p:nvSpPr>
        <p:spPr/>
        <p:txBody>
          <a:bodyPr/>
          <a:lstStyle/>
          <a:p>
            <a:r>
              <a:rPr lang="en-US" dirty="0" smtClean="0"/>
              <a:t>Not everyone reports breaches (</a:t>
            </a:r>
          </a:p>
          <a:p>
            <a:pPr lvl="1"/>
            <a:r>
              <a:rPr lang="en-US" dirty="0" smtClean="0"/>
              <a:t>in fact many companies do not due to public relations concerns</a:t>
            </a:r>
          </a:p>
          <a:p>
            <a:r>
              <a:rPr lang="en-US" dirty="0" smtClean="0"/>
              <a:t>Companies often don’t understand security and it’s implications, or they don’t want to deal with it because they see it as only a cost. They don’t understand how much it can cost NOT to provide proper security.</a:t>
            </a:r>
            <a:endParaRPr lang="en-US" dirty="0"/>
          </a:p>
        </p:txBody>
      </p:sp>
    </p:spTree>
    <p:extLst>
      <p:ext uri="{BB962C8B-B14F-4D97-AF65-F5344CB8AC3E}">
        <p14:creationId xmlns:p14="http://schemas.microsoft.com/office/powerpoint/2010/main" val="454957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Evolutions of Attacks</a:t>
            </a:r>
            <a:endParaRPr lang="en-US"/>
          </a:p>
        </p:txBody>
      </p:sp>
      <p:sp>
        <p:nvSpPr>
          <p:cNvPr id="19459" name="Rectangle 3"/>
          <p:cNvSpPr>
            <a:spLocks noGrp="1" noChangeArrowheads="1"/>
          </p:cNvSpPr>
          <p:nvPr>
            <p:ph idx="1"/>
          </p:nvPr>
        </p:nvSpPr>
        <p:spPr/>
        <p:txBody>
          <a:bodyPr/>
          <a:lstStyle/>
          <a:p>
            <a:pPr>
              <a:buNone/>
            </a:pPr>
            <a:r>
              <a:rPr lang="en-US" dirty="0" smtClean="0"/>
              <a:t>Years ago attackers where mainly made up of technical people who were interested in how things worked. Some of this was just for curiosity some was for bragging rights.</a:t>
            </a:r>
          </a:p>
          <a:p>
            <a:r>
              <a:rPr lang="en-US" dirty="0" smtClean="0"/>
              <a:t>Then script kiddies* came on board, again mostly to be “cool”</a:t>
            </a:r>
          </a:p>
          <a:p>
            <a:r>
              <a:rPr lang="en-US" dirty="0" smtClean="0"/>
              <a:t>However as there is more assets in computing, organized crime is now involved.</a:t>
            </a:r>
            <a:endParaRPr lang="en-US" dirty="0"/>
          </a:p>
        </p:txBody>
      </p:sp>
    </p:spTree>
    <p:extLst>
      <p:ext uri="{BB962C8B-B14F-4D97-AF65-F5344CB8AC3E}">
        <p14:creationId xmlns:p14="http://schemas.microsoft.com/office/powerpoint/2010/main" val="28405622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Problems of Different Countries</a:t>
            </a:r>
            <a:endParaRPr lang="en-US"/>
          </a:p>
        </p:txBody>
      </p:sp>
      <p:sp>
        <p:nvSpPr>
          <p:cNvPr id="20483" name="Rectangle 3"/>
          <p:cNvSpPr>
            <a:spLocks noGrp="1" noChangeArrowheads="1"/>
          </p:cNvSpPr>
          <p:nvPr>
            <p:ph idx="1"/>
          </p:nvPr>
        </p:nvSpPr>
        <p:spPr/>
        <p:txBody>
          <a:bodyPr/>
          <a:lstStyle/>
          <a:p>
            <a:pPr>
              <a:buNone/>
            </a:pPr>
            <a:r>
              <a:rPr lang="en-US" dirty="0" smtClean="0"/>
              <a:t>It’s hard enough to prosecute crime in one country, however what about hacking between countries? What laws apply, What country should prosecute, How/will they share information. Will they even co-operate?</a:t>
            </a:r>
          </a:p>
          <a:p>
            <a:pPr>
              <a:buNone/>
            </a:pPr>
            <a:endParaRPr lang="en-US" dirty="0" smtClean="0"/>
          </a:p>
          <a:p>
            <a:pPr>
              <a:buNone/>
            </a:pPr>
            <a:r>
              <a:rPr lang="en-US" dirty="0" smtClean="0"/>
              <a:t>Example:</a:t>
            </a:r>
          </a:p>
          <a:p>
            <a:r>
              <a:rPr lang="en-US" dirty="0" smtClean="0"/>
              <a:t>If someone in North Korea attacked the US, do you think NK would assist? </a:t>
            </a:r>
            <a:endParaRPr lang="en-US" dirty="0"/>
          </a:p>
        </p:txBody>
      </p:sp>
    </p:spTree>
    <p:extLst>
      <p:ext uri="{BB962C8B-B14F-4D97-AF65-F5344CB8AC3E}">
        <p14:creationId xmlns:p14="http://schemas.microsoft.com/office/powerpoint/2010/main" val="8080334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Types of Law</a:t>
            </a:r>
            <a:endParaRPr lang="en-US" dirty="0"/>
          </a:p>
        </p:txBody>
      </p:sp>
      <p:sp>
        <p:nvSpPr>
          <p:cNvPr id="21507" name="Rectangle 3"/>
          <p:cNvSpPr>
            <a:spLocks noGrp="1" noChangeArrowheads="1"/>
          </p:cNvSpPr>
          <p:nvPr>
            <p:ph idx="1"/>
          </p:nvPr>
        </p:nvSpPr>
        <p:spPr/>
        <p:txBody>
          <a:bodyPr/>
          <a:lstStyle/>
          <a:p>
            <a:pPr>
              <a:buNone/>
            </a:pPr>
            <a:r>
              <a:rPr lang="en-US" dirty="0" smtClean="0"/>
              <a:t>There are different kinds of legal systems. You need to understand these systems for the exam. </a:t>
            </a:r>
          </a:p>
          <a:p>
            <a:r>
              <a:rPr lang="en-US" dirty="0" smtClean="0"/>
              <a:t>Civil (Code) Law</a:t>
            </a:r>
          </a:p>
          <a:p>
            <a:r>
              <a:rPr lang="en-US" dirty="0" smtClean="0"/>
              <a:t>Common Law</a:t>
            </a:r>
          </a:p>
          <a:p>
            <a:r>
              <a:rPr lang="en-US" dirty="0" smtClean="0"/>
              <a:t>Customary Law</a:t>
            </a:r>
          </a:p>
          <a:p>
            <a:r>
              <a:rPr lang="en-US" dirty="0" smtClean="0"/>
              <a:t>Religious Law</a:t>
            </a:r>
          </a:p>
          <a:p>
            <a:r>
              <a:rPr lang="en-US" dirty="0" smtClean="0"/>
              <a:t>Mixed law</a:t>
            </a:r>
          </a:p>
          <a:p>
            <a:endParaRPr lang="en-US" dirty="0" smtClean="0"/>
          </a:p>
          <a:p>
            <a:endParaRPr lang="en-US" dirty="0"/>
          </a:p>
        </p:txBody>
      </p:sp>
    </p:spTree>
    <p:extLst>
      <p:ext uri="{BB962C8B-B14F-4D97-AF65-F5344CB8AC3E}">
        <p14:creationId xmlns:p14="http://schemas.microsoft.com/office/powerpoint/2010/main" val="9450890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Civil Law</a:t>
            </a:r>
            <a:endParaRPr lang="en-US"/>
          </a:p>
        </p:txBody>
      </p:sp>
      <p:sp>
        <p:nvSpPr>
          <p:cNvPr id="22531" name="Rectangle 3"/>
          <p:cNvSpPr>
            <a:spLocks noGrp="1" noChangeArrowheads="1"/>
          </p:cNvSpPr>
          <p:nvPr>
            <p:ph idx="1"/>
          </p:nvPr>
        </p:nvSpPr>
        <p:spPr/>
        <p:txBody>
          <a:bodyPr/>
          <a:lstStyle/>
          <a:p>
            <a:r>
              <a:rPr lang="en-US" smtClean="0"/>
              <a:t>System of Law used in France and Spain</a:t>
            </a:r>
          </a:p>
          <a:p>
            <a:r>
              <a:rPr lang="en-US" smtClean="0"/>
              <a:t>Different than Common law used in the UK and US</a:t>
            </a:r>
          </a:p>
          <a:p>
            <a:r>
              <a:rPr lang="en-US" smtClean="0"/>
              <a:t>Rule based NOT precedence based</a:t>
            </a:r>
          </a:p>
          <a:p>
            <a:r>
              <a:rPr lang="en-US" smtClean="0"/>
              <a:t>Focused on written/codified laws</a:t>
            </a:r>
          </a:p>
          <a:p>
            <a:r>
              <a:rPr lang="en-US" smtClean="0"/>
              <a:t>Not the same as civil (or tort) laws in the US</a:t>
            </a:r>
          </a:p>
          <a:p>
            <a:endParaRPr lang="en-US"/>
          </a:p>
        </p:txBody>
      </p:sp>
    </p:spTree>
    <p:extLst>
      <p:ext uri="{BB962C8B-B14F-4D97-AF65-F5344CB8AC3E}">
        <p14:creationId xmlns:p14="http://schemas.microsoft.com/office/powerpoint/2010/main" val="13982205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Common Law</a:t>
            </a:r>
            <a:endParaRPr lang="en-US"/>
          </a:p>
        </p:txBody>
      </p:sp>
      <p:sp>
        <p:nvSpPr>
          <p:cNvPr id="23555" name="Rectangle 3"/>
          <p:cNvSpPr>
            <a:spLocks noGrp="1" noChangeArrowheads="1"/>
          </p:cNvSpPr>
          <p:nvPr>
            <p:ph idx="1"/>
          </p:nvPr>
        </p:nvSpPr>
        <p:spPr/>
        <p:txBody>
          <a:bodyPr>
            <a:normAutofit lnSpcReduction="10000"/>
          </a:bodyPr>
          <a:lstStyle/>
          <a:p>
            <a:r>
              <a:rPr lang="en-US" dirty="0" smtClean="0"/>
              <a:t>Developed in England</a:t>
            </a:r>
          </a:p>
          <a:p>
            <a:r>
              <a:rPr lang="en-US" dirty="0" smtClean="0"/>
              <a:t>Based on previous interpretation of law (precedence)</a:t>
            </a:r>
          </a:p>
          <a:p>
            <a:r>
              <a:rPr lang="en-US" dirty="0" smtClean="0"/>
              <a:t>Today it uses Judges and juries of peers</a:t>
            </a:r>
          </a:p>
          <a:p>
            <a:r>
              <a:rPr lang="en-US" dirty="0" smtClean="0"/>
              <a:t>Broken down into (more later)</a:t>
            </a:r>
          </a:p>
          <a:p>
            <a:pPr lvl="1"/>
            <a:r>
              <a:rPr lang="en-US" dirty="0" smtClean="0"/>
              <a:t>Criminal</a:t>
            </a:r>
          </a:p>
          <a:p>
            <a:pPr lvl="1"/>
            <a:r>
              <a:rPr lang="en-US" dirty="0" smtClean="0"/>
              <a:t>Civil</a:t>
            </a:r>
          </a:p>
          <a:p>
            <a:pPr lvl="1"/>
            <a:r>
              <a:rPr lang="en-US" dirty="0" smtClean="0"/>
              <a:t>Regulatory</a:t>
            </a:r>
          </a:p>
          <a:p>
            <a:r>
              <a:rPr lang="en-US" dirty="0" smtClean="0"/>
              <a:t>Innocent until proven guilty</a:t>
            </a:r>
          </a:p>
          <a:p>
            <a:r>
              <a:rPr lang="en-US" dirty="0" smtClean="0"/>
              <a:t>US, Canada, UK, Australia, New Zealand</a:t>
            </a:r>
          </a:p>
          <a:p>
            <a:pPr>
              <a:buNone/>
            </a:pPr>
            <a:endParaRPr lang="en-US" dirty="0"/>
          </a:p>
        </p:txBody>
      </p:sp>
    </p:spTree>
    <p:extLst>
      <p:ext uri="{BB962C8B-B14F-4D97-AF65-F5344CB8AC3E}">
        <p14:creationId xmlns:p14="http://schemas.microsoft.com/office/powerpoint/2010/main" val="30471965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smtClean="0"/>
              <a:t>Criminal Law (common law subtype)</a:t>
            </a:r>
            <a:endParaRPr lang="en-US"/>
          </a:p>
        </p:txBody>
      </p:sp>
      <p:sp>
        <p:nvSpPr>
          <p:cNvPr id="27651" name="Rectangle 3"/>
          <p:cNvSpPr>
            <a:spLocks noGrp="1" noChangeArrowheads="1"/>
          </p:cNvSpPr>
          <p:nvPr>
            <p:ph idx="1"/>
          </p:nvPr>
        </p:nvSpPr>
        <p:spPr/>
        <p:txBody>
          <a:bodyPr/>
          <a:lstStyle/>
          <a:p>
            <a:pPr>
              <a:buNone/>
            </a:pPr>
            <a:r>
              <a:rPr lang="en-US" dirty="0" smtClean="0"/>
              <a:t>Defined as individual conduct violating government laws enacted for the protection of the people. </a:t>
            </a:r>
          </a:p>
          <a:p>
            <a:r>
              <a:rPr lang="en-US" dirty="0" smtClean="0"/>
              <a:t>Conviction usually results in jail time </a:t>
            </a:r>
          </a:p>
          <a:p>
            <a:r>
              <a:rPr lang="en-US" dirty="0" smtClean="0"/>
              <a:t>Could end in financial restitution</a:t>
            </a:r>
          </a:p>
          <a:p>
            <a:r>
              <a:rPr lang="en-US" dirty="0" smtClean="0"/>
              <a:t>Main purpose is punishment for the offender</a:t>
            </a:r>
          </a:p>
          <a:p>
            <a:r>
              <a:rPr lang="en-US" dirty="0" smtClean="0"/>
              <a:t>Jury must find beyond a reasonable doubt</a:t>
            </a:r>
            <a:endParaRPr lang="en-US" dirty="0"/>
          </a:p>
        </p:txBody>
      </p:sp>
    </p:spTree>
    <p:extLst>
      <p:ext uri="{BB962C8B-B14F-4D97-AF65-F5344CB8AC3E}">
        <p14:creationId xmlns:p14="http://schemas.microsoft.com/office/powerpoint/2010/main" val="165888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4" name="Picture 3"/>
          <p:cNvPicPr>
            <a:picLocks noChangeAspect="1"/>
          </p:cNvPicPr>
          <p:nvPr/>
        </p:nvPicPr>
        <p:blipFill>
          <a:blip r:embed="rId2"/>
          <a:stretch>
            <a:fillRect/>
          </a:stretch>
        </p:blipFill>
        <p:spPr>
          <a:xfrm>
            <a:off x="0" y="457200"/>
            <a:ext cx="9148304" cy="3810000"/>
          </a:xfrm>
          <a:prstGeom prst="rect">
            <a:avLst/>
          </a:prstGeom>
        </p:spPr>
      </p:pic>
      <p:pic>
        <p:nvPicPr>
          <p:cNvPr id="5" name="Picture 4"/>
          <p:cNvPicPr>
            <a:picLocks noChangeAspect="1"/>
          </p:cNvPicPr>
          <p:nvPr/>
        </p:nvPicPr>
        <p:blipFill>
          <a:blip r:embed="rId3"/>
          <a:stretch>
            <a:fillRect/>
          </a:stretch>
        </p:blipFill>
        <p:spPr>
          <a:xfrm>
            <a:off x="1" y="4296598"/>
            <a:ext cx="9144000" cy="2561401"/>
          </a:xfrm>
          <a:prstGeom prst="rect">
            <a:avLst/>
          </a:prstGeom>
        </p:spPr>
      </p:pic>
    </p:spTree>
    <p:extLst>
      <p:ext uri="{BB962C8B-B14F-4D97-AF65-F5344CB8AC3E}">
        <p14:creationId xmlns:p14="http://schemas.microsoft.com/office/powerpoint/2010/main" val="26989020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Civil law (common law subtype)</a:t>
            </a:r>
          </a:p>
        </p:txBody>
      </p:sp>
      <p:sp>
        <p:nvSpPr>
          <p:cNvPr id="28675" name="Rectangle 3"/>
          <p:cNvSpPr>
            <a:spLocks noGrp="1" noChangeArrowheads="1"/>
          </p:cNvSpPr>
          <p:nvPr>
            <p:ph idx="1"/>
          </p:nvPr>
        </p:nvSpPr>
        <p:spPr/>
        <p:txBody>
          <a:bodyPr/>
          <a:lstStyle/>
          <a:p>
            <a:pPr>
              <a:buFontTx/>
              <a:buNone/>
            </a:pPr>
            <a:r>
              <a:rPr lang="en-US"/>
              <a:t>Called “tort law”, it is defined as a wrong against an individual or business, typically resulting in damage or loss to an entity.</a:t>
            </a:r>
          </a:p>
          <a:p>
            <a:pPr>
              <a:buFontTx/>
              <a:buNone/>
            </a:pPr>
            <a:r>
              <a:rPr lang="en-US"/>
              <a:t>Major difference between criminal and civil is the level of proof needed (less in civil) and there is no jail sentence in civil. Either financial or injunctive relief.</a:t>
            </a:r>
          </a:p>
          <a:p>
            <a:pPr algn="ctr">
              <a:buFontTx/>
              <a:buNone/>
            </a:pPr>
            <a:r>
              <a:rPr lang="en-US"/>
              <a:t>(more)</a:t>
            </a:r>
          </a:p>
        </p:txBody>
      </p:sp>
    </p:spTree>
    <p:extLst>
      <p:ext uri="{BB962C8B-B14F-4D97-AF65-F5344CB8AC3E}">
        <p14:creationId xmlns:p14="http://schemas.microsoft.com/office/powerpoint/2010/main" val="5519057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Civil Law (common law subtype)</a:t>
            </a:r>
          </a:p>
        </p:txBody>
      </p:sp>
      <p:sp>
        <p:nvSpPr>
          <p:cNvPr id="29699" name="Rectangle 3"/>
          <p:cNvSpPr>
            <a:spLocks noGrp="1" noChangeArrowheads="1"/>
          </p:cNvSpPr>
          <p:nvPr>
            <p:ph idx="1"/>
          </p:nvPr>
        </p:nvSpPr>
        <p:spPr/>
        <p:txBody>
          <a:bodyPr/>
          <a:lstStyle/>
          <a:p>
            <a:pPr>
              <a:buFontTx/>
              <a:buNone/>
            </a:pPr>
            <a:r>
              <a:rPr lang="en-US"/>
              <a:t>With Financial restitution damages can be</a:t>
            </a:r>
          </a:p>
          <a:p>
            <a:r>
              <a:rPr lang="en-US"/>
              <a:t>Compensatory damages – repay damage</a:t>
            </a:r>
          </a:p>
          <a:p>
            <a:r>
              <a:rPr lang="en-US"/>
              <a:t>Punitive damages – punish </a:t>
            </a:r>
          </a:p>
          <a:p>
            <a:r>
              <a:rPr lang="en-US"/>
              <a:t>Statutory damages – determined by law, violation of the law entitles the victim to a statutory award.</a:t>
            </a:r>
          </a:p>
          <a:p>
            <a:pPr>
              <a:buFontTx/>
              <a:buNone/>
            </a:pPr>
            <a:endParaRPr lang="en-US"/>
          </a:p>
        </p:txBody>
      </p:sp>
    </p:spTree>
    <p:extLst>
      <p:ext uri="{BB962C8B-B14F-4D97-AF65-F5344CB8AC3E}">
        <p14:creationId xmlns:p14="http://schemas.microsoft.com/office/powerpoint/2010/main" val="3544640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Customary Law</a:t>
            </a:r>
          </a:p>
        </p:txBody>
      </p:sp>
      <p:sp>
        <p:nvSpPr>
          <p:cNvPr id="24579" name="Rectangle 3"/>
          <p:cNvSpPr>
            <a:spLocks noGrp="1" noChangeArrowheads="1"/>
          </p:cNvSpPr>
          <p:nvPr>
            <p:ph idx="1"/>
          </p:nvPr>
        </p:nvSpPr>
        <p:spPr/>
        <p:txBody>
          <a:bodyPr/>
          <a:lstStyle/>
          <a:p>
            <a:r>
              <a:rPr lang="en-US"/>
              <a:t>Deals with personal conduct and behavior</a:t>
            </a:r>
          </a:p>
          <a:p>
            <a:r>
              <a:rPr lang="en-US"/>
              <a:t>Based on traditions</a:t>
            </a:r>
          </a:p>
          <a:p>
            <a:r>
              <a:rPr lang="en-US"/>
              <a:t>Used in regions where there are mixed legal systems (China, India)</a:t>
            </a:r>
          </a:p>
          <a:p>
            <a:r>
              <a:rPr lang="en-US"/>
              <a:t>Emerged when co-operation of individuals became necessary</a:t>
            </a:r>
          </a:p>
          <a:p>
            <a:r>
              <a:rPr lang="en-US"/>
              <a:t>No purely customary law practiced, mixed with other forms</a:t>
            </a:r>
          </a:p>
          <a:p>
            <a:endParaRPr lang="en-US"/>
          </a:p>
        </p:txBody>
      </p:sp>
    </p:spTree>
    <p:extLst>
      <p:ext uri="{BB962C8B-B14F-4D97-AF65-F5344CB8AC3E}">
        <p14:creationId xmlns:p14="http://schemas.microsoft.com/office/powerpoint/2010/main" val="24932445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Religious Law</a:t>
            </a:r>
            <a:endParaRPr lang="en-US"/>
          </a:p>
        </p:txBody>
      </p:sp>
      <p:sp>
        <p:nvSpPr>
          <p:cNvPr id="25603" name="Rectangle 3"/>
          <p:cNvSpPr>
            <a:spLocks noGrp="1" noChangeArrowheads="1"/>
          </p:cNvSpPr>
          <p:nvPr>
            <p:ph idx="1"/>
          </p:nvPr>
        </p:nvSpPr>
        <p:spPr/>
        <p:txBody>
          <a:bodyPr/>
          <a:lstStyle/>
          <a:p>
            <a:r>
              <a:rPr lang="en-US" smtClean="0"/>
              <a:t>Based on religious beliefs</a:t>
            </a:r>
          </a:p>
          <a:p>
            <a:r>
              <a:rPr lang="en-US" smtClean="0"/>
              <a:t>Commonly divided into</a:t>
            </a:r>
          </a:p>
          <a:p>
            <a:pPr lvl="1"/>
            <a:r>
              <a:rPr lang="en-US" smtClean="0"/>
              <a:t>Responsibilities to others</a:t>
            </a:r>
          </a:p>
          <a:p>
            <a:pPr lvl="1"/>
            <a:r>
              <a:rPr lang="en-US" smtClean="0"/>
              <a:t>Religious duties</a:t>
            </a:r>
          </a:p>
          <a:p>
            <a:r>
              <a:rPr lang="en-US" smtClean="0"/>
              <a:t>Rules are defined by their deities'</a:t>
            </a:r>
          </a:p>
          <a:p>
            <a:r>
              <a:rPr lang="en-US" smtClean="0"/>
              <a:t>Also involve morality.</a:t>
            </a:r>
            <a:endParaRPr lang="en-US"/>
          </a:p>
        </p:txBody>
      </p:sp>
    </p:spTree>
    <p:extLst>
      <p:ext uri="{BB962C8B-B14F-4D97-AF65-F5344CB8AC3E}">
        <p14:creationId xmlns:p14="http://schemas.microsoft.com/office/powerpoint/2010/main" val="11028662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Mixed Law</a:t>
            </a:r>
            <a:endParaRPr lang="en-US"/>
          </a:p>
        </p:txBody>
      </p:sp>
      <p:sp>
        <p:nvSpPr>
          <p:cNvPr id="26627" name="Rectangle 3"/>
          <p:cNvSpPr>
            <a:spLocks noGrp="1" noChangeArrowheads="1"/>
          </p:cNvSpPr>
          <p:nvPr>
            <p:ph idx="1"/>
          </p:nvPr>
        </p:nvSpPr>
        <p:spPr/>
        <p:txBody>
          <a:bodyPr/>
          <a:lstStyle/>
          <a:p>
            <a:r>
              <a:rPr lang="en-US" smtClean="0"/>
              <a:t>Two or more legal systems</a:t>
            </a:r>
          </a:p>
          <a:p>
            <a:r>
              <a:rPr lang="en-US" smtClean="0"/>
              <a:t>For example may use civil law in regards to certain crimes and religious law in regards to other crimes.</a:t>
            </a:r>
            <a:endParaRPr lang="en-US"/>
          </a:p>
        </p:txBody>
      </p:sp>
    </p:spTree>
    <p:extLst>
      <p:ext uri="{BB962C8B-B14F-4D97-AF65-F5344CB8AC3E}">
        <p14:creationId xmlns:p14="http://schemas.microsoft.com/office/powerpoint/2010/main" val="14570416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Intellectual Property Law</a:t>
            </a:r>
            <a:endParaRPr lang="en-US" dirty="0"/>
          </a:p>
        </p:txBody>
      </p:sp>
      <p:sp>
        <p:nvSpPr>
          <p:cNvPr id="31747" name="Rectangle 3"/>
          <p:cNvSpPr>
            <a:spLocks noGrp="1" noChangeArrowheads="1"/>
          </p:cNvSpPr>
          <p:nvPr>
            <p:ph idx="1"/>
          </p:nvPr>
        </p:nvSpPr>
        <p:spPr/>
        <p:txBody>
          <a:bodyPr/>
          <a:lstStyle/>
          <a:p>
            <a:pPr>
              <a:buNone/>
            </a:pPr>
            <a:r>
              <a:rPr lang="en-US" dirty="0" smtClean="0"/>
              <a:t>Not necessarily concerned with right or wrong, but how a company can protect what it owns.</a:t>
            </a:r>
          </a:p>
          <a:p>
            <a:r>
              <a:rPr lang="en-US" dirty="0" smtClean="0"/>
              <a:t>A major issue involved with IPL is what a company did to protect it’s resources.</a:t>
            </a:r>
          </a:p>
          <a:p>
            <a:r>
              <a:rPr lang="en-US" dirty="0" smtClean="0"/>
              <a:t>Generally a company must show that data is specifically important, and that it took appropriate steps to protect it.</a:t>
            </a:r>
          </a:p>
        </p:txBody>
      </p:sp>
    </p:spTree>
    <p:extLst>
      <p:ext uri="{BB962C8B-B14F-4D97-AF65-F5344CB8AC3E}">
        <p14:creationId xmlns:p14="http://schemas.microsoft.com/office/powerpoint/2010/main" val="32525736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IPL</a:t>
            </a:r>
            <a:endParaRPr lang="en-US"/>
          </a:p>
        </p:txBody>
      </p:sp>
      <p:sp>
        <p:nvSpPr>
          <p:cNvPr id="33795" name="Rectangle 3"/>
          <p:cNvSpPr>
            <a:spLocks noGrp="1" noChangeArrowheads="1"/>
          </p:cNvSpPr>
          <p:nvPr>
            <p:ph idx="1"/>
          </p:nvPr>
        </p:nvSpPr>
        <p:spPr/>
        <p:txBody>
          <a:bodyPr/>
          <a:lstStyle/>
          <a:p>
            <a:pPr>
              <a:buNone/>
            </a:pPr>
            <a:r>
              <a:rPr lang="en-US" dirty="0" smtClean="0"/>
              <a:t>Type of IPL laws</a:t>
            </a:r>
          </a:p>
          <a:p>
            <a:r>
              <a:rPr lang="en-US" dirty="0" smtClean="0"/>
              <a:t>Trade Secret</a:t>
            </a:r>
          </a:p>
          <a:p>
            <a:r>
              <a:rPr lang="en-US" dirty="0" smtClean="0"/>
              <a:t>Copyright</a:t>
            </a:r>
          </a:p>
          <a:p>
            <a:r>
              <a:rPr lang="en-US" dirty="0" smtClean="0"/>
              <a:t>Trademark</a:t>
            </a:r>
          </a:p>
          <a:p>
            <a:r>
              <a:rPr lang="en-US" dirty="0" smtClean="0"/>
              <a:t>Patent</a:t>
            </a:r>
          </a:p>
          <a:p>
            <a:endParaRPr lang="en-US" dirty="0" smtClean="0"/>
          </a:p>
          <a:p>
            <a:r>
              <a:rPr lang="en-US" dirty="0" smtClean="0"/>
              <a:t>Each is explained on the upcoming slides.</a:t>
            </a:r>
          </a:p>
          <a:p>
            <a:endParaRPr lang="en-US" dirty="0"/>
          </a:p>
        </p:txBody>
      </p:sp>
    </p:spTree>
    <p:extLst>
      <p:ext uri="{BB962C8B-B14F-4D97-AF65-F5344CB8AC3E}">
        <p14:creationId xmlns:p14="http://schemas.microsoft.com/office/powerpoint/2010/main" val="34840798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Trade Secret</a:t>
            </a:r>
          </a:p>
        </p:txBody>
      </p:sp>
      <p:sp>
        <p:nvSpPr>
          <p:cNvPr id="36867" name="Rectangle 3"/>
          <p:cNvSpPr>
            <a:spLocks noGrp="1" noChangeArrowheads="1"/>
          </p:cNvSpPr>
          <p:nvPr>
            <p:ph idx="1"/>
          </p:nvPr>
        </p:nvSpPr>
        <p:spPr/>
        <p:txBody>
          <a:bodyPr/>
          <a:lstStyle/>
          <a:p>
            <a:pPr>
              <a:buFontTx/>
              <a:buNone/>
            </a:pPr>
            <a:r>
              <a:rPr lang="en-US"/>
              <a:t>Some information that provides the company with some type of competitive advantage.</a:t>
            </a:r>
          </a:p>
          <a:p>
            <a:r>
              <a:rPr lang="en-US"/>
              <a:t>A trade secret is important for a companies survivability and profitability.</a:t>
            </a:r>
          </a:p>
          <a:p>
            <a:r>
              <a:rPr lang="en-US"/>
              <a:t>Examples: formula used for coke.</a:t>
            </a:r>
          </a:p>
        </p:txBody>
      </p:sp>
    </p:spTree>
    <p:extLst>
      <p:ext uri="{BB962C8B-B14F-4D97-AF65-F5344CB8AC3E}">
        <p14:creationId xmlns:p14="http://schemas.microsoft.com/office/powerpoint/2010/main" val="20047285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Copyright</a:t>
            </a:r>
            <a:endParaRPr lang="en-US" dirty="0"/>
          </a:p>
        </p:txBody>
      </p:sp>
      <p:sp>
        <p:nvSpPr>
          <p:cNvPr id="41987" name="Rectangle 3"/>
          <p:cNvSpPr>
            <a:spLocks noGrp="1" noChangeArrowheads="1"/>
          </p:cNvSpPr>
          <p:nvPr>
            <p:ph idx="1"/>
          </p:nvPr>
        </p:nvSpPr>
        <p:spPr/>
        <p:txBody>
          <a:bodyPr/>
          <a:lstStyle/>
          <a:p>
            <a:pPr>
              <a:lnSpc>
                <a:spcPct val="90000"/>
              </a:lnSpc>
            </a:pPr>
            <a:r>
              <a:rPr lang="en-US"/>
              <a:t>Protects the rights of an author to control the public distribution, display and adaption of his original work.</a:t>
            </a:r>
          </a:p>
          <a:p>
            <a:pPr>
              <a:lnSpc>
                <a:spcPct val="90000"/>
              </a:lnSpc>
            </a:pPr>
            <a:r>
              <a:rPr lang="en-US"/>
              <a:t>It does not protect a specific resources, but protects the </a:t>
            </a:r>
            <a:r>
              <a:rPr lang="en-US" i="1"/>
              <a:t>expression</a:t>
            </a:r>
            <a:r>
              <a:rPr lang="en-US"/>
              <a:t> of the idea.</a:t>
            </a:r>
          </a:p>
          <a:p>
            <a:pPr>
              <a:lnSpc>
                <a:spcPct val="90000"/>
              </a:lnSpc>
            </a:pPr>
            <a:r>
              <a:rPr lang="en-US"/>
              <a:t>Source code for software can be copyrighted.</a:t>
            </a:r>
          </a:p>
          <a:p>
            <a:pPr>
              <a:lnSpc>
                <a:spcPct val="90000"/>
              </a:lnSpc>
            </a:pPr>
            <a:r>
              <a:rPr lang="en-US"/>
              <a:t>Protects the un authorized copying and distribution of a work.</a:t>
            </a:r>
          </a:p>
        </p:txBody>
      </p:sp>
    </p:spTree>
    <p:extLst>
      <p:ext uri="{BB962C8B-B14F-4D97-AF65-F5344CB8AC3E}">
        <p14:creationId xmlns:p14="http://schemas.microsoft.com/office/powerpoint/2010/main" val="3413481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Trademark</a:t>
            </a:r>
            <a:endParaRPr lang="en-US" dirty="0"/>
          </a:p>
        </p:txBody>
      </p:sp>
      <p:sp>
        <p:nvSpPr>
          <p:cNvPr id="44035" name="Rectangle 3"/>
          <p:cNvSpPr>
            <a:spLocks noGrp="1" noChangeArrowheads="1"/>
          </p:cNvSpPr>
          <p:nvPr>
            <p:ph idx="1"/>
          </p:nvPr>
        </p:nvSpPr>
        <p:spPr/>
        <p:txBody>
          <a:bodyPr/>
          <a:lstStyle/>
          <a:p>
            <a:pPr>
              <a:buFontTx/>
              <a:buNone/>
            </a:pPr>
            <a:r>
              <a:rPr lang="en-US"/>
              <a:t>Used to protect a work, name, symbol, sound, shape, color or combination of these.. </a:t>
            </a:r>
          </a:p>
          <a:p>
            <a:pPr>
              <a:buFontTx/>
              <a:buNone/>
            </a:pPr>
            <a:r>
              <a:rPr lang="en-US"/>
              <a:t>A marketing concept.</a:t>
            </a:r>
          </a:p>
          <a:p>
            <a:pPr>
              <a:buFontTx/>
              <a:buNone/>
            </a:pPr>
            <a:endParaRPr lang="en-US"/>
          </a:p>
        </p:txBody>
      </p:sp>
    </p:spTree>
    <p:extLst>
      <p:ext uri="{BB962C8B-B14F-4D97-AF65-F5344CB8AC3E}">
        <p14:creationId xmlns:p14="http://schemas.microsoft.com/office/powerpoint/2010/main" val="965376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457200"/>
            <a:ext cx="8128000" cy="609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8" y="457200"/>
            <a:ext cx="8128000" cy="609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42244" y="822746"/>
            <a:ext cx="6858000" cy="5143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60922" y="710033"/>
            <a:ext cx="6858000" cy="51435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241426" y="822746"/>
            <a:ext cx="6858000" cy="51435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409700" y="766390"/>
            <a:ext cx="6858000" cy="514350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910828" y="766389"/>
            <a:ext cx="6858000" cy="51435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3276204" y="879102"/>
            <a:ext cx="6858000" cy="5143500"/>
          </a:xfrm>
          <a:prstGeom prst="rect">
            <a:avLst/>
          </a:prstGeom>
        </p:spPr>
      </p:pic>
    </p:spTree>
    <p:extLst>
      <p:ext uri="{BB962C8B-B14F-4D97-AF65-F5344CB8AC3E}">
        <p14:creationId xmlns:p14="http://schemas.microsoft.com/office/powerpoint/2010/main" val="246052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Patent</a:t>
            </a:r>
            <a:endParaRPr lang="en-US" dirty="0"/>
          </a:p>
        </p:txBody>
      </p:sp>
      <p:sp>
        <p:nvSpPr>
          <p:cNvPr id="46083" name="Rectangle 3"/>
          <p:cNvSpPr>
            <a:spLocks noGrp="1" noChangeArrowheads="1"/>
          </p:cNvSpPr>
          <p:nvPr>
            <p:ph idx="1"/>
          </p:nvPr>
        </p:nvSpPr>
        <p:spPr/>
        <p:txBody>
          <a:bodyPr/>
          <a:lstStyle/>
          <a:p>
            <a:pPr>
              <a:lnSpc>
                <a:spcPct val="90000"/>
              </a:lnSpc>
              <a:buFontTx/>
              <a:buNone/>
            </a:pPr>
            <a:r>
              <a:rPr lang="en-US" sz="2400"/>
              <a:t>Ownership of an idea or invention.</a:t>
            </a:r>
          </a:p>
          <a:p>
            <a:pPr>
              <a:lnSpc>
                <a:spcPct val="90000"/>
              </a:lnSpc>
              <a:buFontTx/>
              <a:buNone/>
            </a:pPr>
            <a:r>
              <a:rPr lang="en-US" sz="2400"/>
              <a:t>Idea must be</a:t>
            </a:r>
          </a:p>
          <a:p>
            <a:pPr>
              <a:lnSpc>
                <a:spcPct val="90000"/>
              </a:lnSpc>
            </a:pPr>
            <a:r>
              <a:rPr lang="en-US" sz="2400"/>
              <a:t>Novel - different from anything seen or known before </a:t>
            </a:r>
          </a:p>
          <a:p>
            <a:pPr>
              <a:lnSpc>
                <a:spcPct val="90000"/>
              </a:lnSpc>
            </a:pPr>
            <a:r>
              <a:rPr lang="en-US" sz="2400"/>
              <a:t>Useful </a:t>
            </a:r>
          </a:p>
          <a:p>
            <a:pPr>
              <a:lnSpc>
                <a:spcPct val="90000"/>
              </a:lnSpc>
            </a:pPr>
            <a:r>
              <a:rPr lang="en-US" sz="2400"/>
              <a:t>Not obvious</a:t>
            </a:r>
          </a:p>
          <a:p>
            <a:pPr>
              <a:lnSpc>
                <a:spcPct val="90000"/>
              </a:lnSpc>
            </a:pPr>
            <a:endParaRPr lang="en-US" sz="2400"/>
          </a:p>
          <a:p>
            <a:pPr>
              <a:lnSpc>
                <a:spcPct val="90000"/>
              </a:lnSpc>
              <a:buFontTx/>
              <a:buNone/>
            </a:pPr>
            <a:r>
              <a:rPr lang="en-US" sz="2400"/>
              <a:t>Applies for a specific period of time. Algorithms can be patented.</a:t>
            </a:r>
          </a:p>
          <a:p>
            <a:pPr>
              <a:lnSpc>
                <a:spcPct val="90000"/>
              </a:lnSpc>
              <a:buFontTx/>
              <a:buNone/>
            </a:pPr>
            <a:r>
              <a:rPr lang="en-US" sz="2400"/>
              <a:t>Other companies can license an idea in which they pay the company that holds the patent for the right to use their idea.</a:t>
            </a:r>
          </a:p>
        </p:txBody>
      </p:sp>
    </p:spTree>
    <p:extLst>
      <p:ext uri="{BB962C8B-B14F-4D97-AF65-F5344CB8AC3E}">
        <p14:creationId xmlns:p14="http://schemas.microsoft.com/office/powerpoint/2010/main" val="107538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smtClean="0"/>
              <a:t>International Protection of Property</a:t>
            </a:r>
            <a:endParaRPr lang="en-US"/>
          </a:p>
        </p:txBody>
      </p:sp>
      <p:sp>
        <p:nvSpPr>
          <p:cNvPr id="50179" name="Rectangle 3"/>
          <p:cNvSpPr>
            <a:spLocks noGrp="1" noChangeArrowheads="1"/>
          </p:cNvSpPr>
          <p:nvPr>
            <p:ph idx="1"/>
          </p:nvPr>
        </p:nvSpPr>
        <p:spPr/>
        <p:txBody>
          <a:bodyPr/>
          <a:lstStyle/>
          <a:p>
            <a:pPr>
              <a:buNone/>
            </a:pPr>
            <a:r>
              <a:rPr lang="en-US" dirty="0" smtClean="0"/>
              <a:t>When you have a resource you want to protect you integrate the data into the companies data classification scheme. This should be directed by management and carried out by the IT staff. The resources should have the necessary level of access control, auditing, and proper storage. This is due care… If a company fails in this, it may not be protected by laws.</a:t>
            </a:r>
            <a:endParaRPr lang="en-US" dirty="0"/>
          </a:p>
        </p:txBody>
      </p:sp>
    </p:spTree>
    <p:extLst>
      <p:ext uri="{BB962C8B-B14F-4D97-AF65-F5344CB8AC3E}">
        <p14:creationId xmlns:p14="http://schemas.microsoft.com/office/powerpoint/2010/main" val="34604427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Software Piracy</a:t>
            </a:r>
            <a:endParaRPr lang="en-US" dirty="0"/>
          </a:p>
        </p:txBody>
      </p:sp>
      <p:sp>
        <p:nvSpPr>
          <p:cNvPr id="53251" name="Rectangle 3"/>
          <p:cNvSpPr>
            <a:spLocks noGrp="1" noChangeArrowheads="1"/>
          </p:cNvSpPr>
          <p:nvPr>
            <p:ph idx="1"/>
          </p:nvPr>
        </p:nvSpPr>
        <p:spPr/>
        <p:txBody>
          <a:bodyPr/>
          <a:lstStyle/>
          <a:p>
            <a:pPr>
              <a:buNone/>
            </a:pPr>
            <a:r>
              <a:rPr lang="en-US" dirty="0" smtClean="0"/>
              <a:t>Generally companies license software (right to use) legally. However piracy does occur in some companies, and piracy is rampant with individuals. Some organizations help enforce proper use of software</a:t>
            </a:r>
          </a:p>
          <a:p>
            <a:r>
              <a:rPr lang="en-US" dirty="0" smtClean="0"/>
              <a:t>SPA – formed by companies</a:t>
            </a:r>
          </a:p>
          <a:p>
            <a:r>
              <a:rPr lang="en-US" dirty="0" smtClean="0"/>
              <a:t>FAST – Federation Against Software Theft</a:t>
            </a:r>
          </a:p>
          <a:p>
            <a:r>
              <a:rPr lang="en-US" dirty="0" smtClean="0"/>
              <a:t>BSA – Business Software Alliance</a:t>
            </a:r>
          </a:p>
          <a:p>
            <a:endParaRPr lang="en-US" dirty="0"/>
          </a:p>
        </p:txBody>
      </p:sp>
    </p:spTree>
    <p:extLst>
      <p:ext uri="{BB962C8B-B14F-4D97-AF65-F5344CB8AC3E}">
        <p14:creationId xmlns:p14="http://schemas.microsoft.com/office/powerpoint/2010/main" val="31196509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Software Piracy </a:t>
            </a:r>
            <a:endParaRPr lang="en-US" dirty="0"/>
          </a:p>
        </p:txBody>
      </p:sp>
      <p:sp>
        <p:nvSpPr>
          <p:cNvPr id="57347" name="Rectangle 3"/>
          <p:cNvSpPr>
            <a:spLocks noGrp="1" noChangeArrowheads="1"/>
          </p:cNvSpPr>
          <p:nvPr>
            <p:ph idx="1"/>
          </p:nvPr>
        </p:nvSpPr>
        <p:spPr/>
        <p:txBody>
          <a:bodyPr/>
          <a:lstStyle/>
          <a:p>
            <a:pPr>
              <a:buNone/>
            </a:pPr>
            <a:r>
              <a:rPr lang="en-US" dirty="0" smtClean="0"/>
              <a:t>Often to break copy protection software is “decompiled”. Decompiling can show how to exploit security holes, however it’s often done to disable copy protection mechanisms and license checks.</a:t>
            </a:r>
          </a:p>
          <a:p>
            <a:r>
              <a:rPr lang="en-US" dirty="0" smtClean="0"/>
              <a:t>The DMCA (Digital Millennium Copyright Act) makes it illegal to create products that circumvent copyright protection.</a:t>
            </a:r>
          </a:p>
          <a:p>
            <a:endParaRPr lang="en-US" dirty="0"/>
          </a:p>
        </p:txBody>
      </p:sp>
    </p:spTree>
    <p:extLst>
      <p:ext uri="{BB962C8B-B14F-4D97-AF65-F5344CB8AC3E}">
        <p14:creationId xmlns:p14="http://schemas.microsoft.com/office/powerpoint/2010/main" val="18066500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t>Privacy</a:t>
            </a:r>
            <a:endParaRPr lang="en-US" dirty="0"/>
          </a:p>
        </p:txBody>
      </p:sp>
      <p:sp>
        <p:nvSpPr>
          <p:cNvPr id="58371" name="Rectangle 3"/>
          <p:cNvSpPr>
            <a:spLocks noGrp="1" noChangeArrowheads="1"/>
          </p:cNvSpPr>
          <p:nvPr>
            <p:ph idx="1"/>
          </p:nvPr>
        </p:nvSpPr>
        <p:spPr/>
        <p:txBody>
          <a:bodyPr/>
          <a:lstStyle/>
          <a:p>
            <a:pPr>
              <a:buNone/>
            </a:pPr>
            <a:r>
              <a:rPr lang="en-US" dirty="0" smtClean="0"/>
              <a:t>With the rise of technology and all kinds of information and processing happening with computers privacy is becoming threatened. Many countries are implementing laws to protect individuals data. Usually these law require something along the lines of</a:t>
            </a:r>
          </a:p>
          <a:p>
            <a:endParaRPr lang="en-US" dirty="0"/>
          </a:p>
        </p:txBody>
      </p:sp>
    </p:spTree>
    <p:extLst>
      <p:ext uri="{BB962C8B-B14F-4D97-AF65-F5344CB8AC3E}">
        <p14:creationId xmlns:p14="http://schemas.microsoft.com/office/powerpoint/2010/main" val="23615790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t>Piracy</a:t>
            </a:r>
            <a:endParaRPr lang="en-US"/>
          </a:p>
        </p:txBody>
      </p:sp>
      <p:sp>
        <p:nvSpPr>
          <p:cNvPr id="59395" name="Rectangle 3"/>
          <p:cNvSpPr>
            <a:spLocks noGrp="1" noChangeArrowheads="1"/>
          </p:cNvSpPr>
          <p:nvPr>
            <p:ph idx="1"/>
          </p:nvPr>
        </p:nvSpPr>
        <p:spPr/>
        <p:txBody>
          <a:bodyPr>
            <a:normAutofit fontScale="92500" lnSpcReduction="20000"/>
          </a:bodyPr>
          <a:lstStyle/>
          <a:p>
            <a:r>
              <a:rPr lang="en-US" smtClean="0"/>
              <a:t>Data may only be used for the purposes it was collected.</a:t>
            </a:r>
          </a:p>
          <a:p>
            <a:r>
              <a:rPr lang="en-US" smtClean="0"/>
              <a:t>Data may only be held for a reasonable amount of time</a:t>
            </a:r>
          </a:p>
          <a:p>
            <a:r>
              <a:rPr lang="en-US" smtClean="0"/>
              <a:t>If data is collected on you, you have a right to receive a report outlining the data collected</a:t>
            </a:r>
          </a:p>
          <a:p>
            <a:r>
              <a:rPr lang="en-US" smtClean="0"/>
              <a:t>Information must be accurate, kept up to date and not disclosed to a third party without permission.</a:t>
            </a:r>
          </a:p>
          <a:p>
            <a:r>
              <a:rPr lang="en-US" smtClean="0"/>
              <a:t>People have the right to make corrections to their information.</a:t>
            </a:r>
          </a:p>
          <a:p>
            <a:r>
              <a:rPr lang="en-US" smtClean="0"/>
              <a:t>If data is to be transmitted to a location where the data cannot be protected then transmission is prohibited</a:t>
            </a:r>
          </a:p>
          <a:p>
            <a:endParaRPr lang="en-US"/>
          </a:p>
        </p:txBody>
      </p:sp>
    </p:spTree>
    <p:extLst>
      <p:ext uri="{BB962C8B-B14F-4D97-AF65-F5344CB8AC3E}">
        <p14:creationId xmlns:p14="http://schemas.microsoft.com/office/powerpoint/2010/main" val="14306085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t>Privacy</a:t>
            </a:r>
            <a:endParaRPr lang="en-US"/>
          </a:p>
        </p:txBody>
      </p:sp>
      <p:sp>
        <p:nvSpPr>
          <p:cNvPr id="60419" name="Rectangle 3"/>
          <p:cNvSpPr>
            <a:spLocks noGrp="1" noChangeArrowheads="1"/>
          </p:cNvSpPr>
          <p:nvPr>
            <p:ph idx="1"/>
          </p:nvPr>
        </p:nvSpPr>
        <p:spPr/>
        <p:txBody>
          <a:bodyPr>
            <a:normAutofit/>
          </a:bodyPr>
          <a:lstStyle/>
          <a:p>
            <a:pPr>
              <a:buNone/>
            </a:pPr>
            <a:r>
              <a:rPr lang="en-US" dirty="0" smtClean="0"/>
              <a:t>Consideration of Privacy</a:t>
            </a:r>
          </a:p>
          <a:p>
            <a:pPr>
              <a:buNone/>
            </a:pPr>
            <a:r>
              <a:rPr lang="en-US" dirty="0" smtClean="0"/>
              <a:t>The following issues have increased the need for more privacy laws and regulation</a:t>
            </a:r>
          </a:p>
          <a:p>
            <a:r>
              <a:rPr lang="en-US" dirty="0" smtClean="0"/>
              <a:t>Data Aggregation and retrieval technologies advancement</a:t>
            </a:r>
          </a:p>
          <a:p>
            <a:r>
              <a:rPr lang="en-US" dirty="0" smtClean="0"/>
              <a:t>Loss of borders (data travelling across borders)</a:t>
            </a:r>
          </a:p>
          <a:p>
            <a:r>
              <a:rPr lang="en-US" dirty="0" smtClean="0"/>
              <a:t>Convergent technologies advancement – gathering, mining and distributing information</a:t>
            </a:r>
            <a:endParaRPr lang="en-US" dirty="0"/>
          </a:p>
        </p:txBody>
      </p:sp>
    </p:spTree>
    <p:extLst>
      <p:ext uri="{BB962C8B-B14F-4D97-AF65-F5344CB8AC3E}">
        <p14:creationId xmlns:p14="http://schemas.microsoft.com/office/powerpoint/2010/main" val="36256635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Different Laws and Regulations</a:t>
            </a:r>
            <a:endParaRPr lang="en-US"/>
          </a:p>
        </p:txBody>
      </p:sp>
      <p:sp>
        <p:nvSpPr>
          <p:cNvPr id="61443" name="Rectangle 3"/>
          <p:cNvSpPr>
            <a:spLocks noGrp="1" noChangeArrowheads="1"/>
          </p:cNvSpPr>
          <p:nvPr>
            <p:ph idx="1"/>
          </p:nvPr>
        </p:nvSpPr>
        <p:spPr/>
        <p:txBody>
          <a:bodyPr/>
          <a:lstStyle/>
          <a:p>
            <a:pPr>
              <a:buNone/>
            </a:pPr>
            <a:r>
              <a:rPr lang="en-US" dirty="0" smtClean="0"/>
              <a:t>Some important laws and regulations we will talk about are</a:t>
            </a:r>
          </a:p>
          <a:p>
            <a:r>
              <a:rPr lang="en-US" dirty="0" smtClean="0"/>
              <a:t>Sarbanes Oxley (SOX)</a:t>
            </a:r>
          </a:p>
          <a:p>
            <a:r>
              <a:rPr lang="en-US" dirty="0" smtClean="0"/>
              <a:t>Health Insurance Portability and Accountability Act (HIPPA)</a:t>
            </a:r>
          </a:p>
          <a:p>
            <a:r>
              <a:rPr lang="en-US" dirty="0" smtClean="0"/>
              <a:t>Gramm-Leach-Bliley Act of 1999 (GLBA)</a:t>
            </a:r>
          </a:p>
          <a:p>
            <a:r>
              <a:rPr lang="en-US" dirty="0" smtClean="0"/>
              <a:t>Computer Fraud and Abuse Act</a:t>
            </a:r>
          </a:p>
          <a:p>
            <a:r>
              <a:rPr lang="en-US" dirty="0" smtClean="0"/>
              <a:t>Federal Privacy Act of 1974</a:t>
            </a:r>
          </a:p>
          <a:p>
            <a:endParaRPr lang="en-US" dirty="0"/>
          </a:p>
        </p:txBody>
      </p:sp>
    </p:spTree>
    <p:extLst>
      <p:ext uri="{BB962C8B-B14F-4D97-AF65-F5344CB8AC3E}">
        <p14:creationId xmlns:p14="http://schemas.microsoft.com/office/powerpoint/2010/main" val="38703333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Different Laws and Regulations</a:t>
            </a:r>
            <a:endParaRPr lang="en-US"/>
          </a:p>
        </p:txBody>
      </p:sp>
      <p:sp>
        <p:nvSpPr>
          <p:cNvPr id="62467" name="Rectangle 3"/>
          <p:cNvSpPr>
            <a:spLocks noGrp="1" noChangeArrowheads="1"/>
          </p:cNvSpPr>
          <p:nvPr>
            <p:ph idx="1"/>
          </p:nvPr>
        </p:nvSpPr>
        <p:spPr/>
        <p:txBody>
          <a:bodyPr/>
          <a:lstStyle/>
          <a:p>
            <a:r>
              <a:rPr lang="en-US" smtClean="0"/>
              <a:t>Basel II</a:t>
            </a:r>
          </a:p>
          <a:p>
            <a:r>
              <a:rPr lang="en-US" smtClean="0"/>
              <a:t>PCI DSS</a:t>
            </a:r>
          </a:p>
          <a:p>
            <a:r>
              <a:rPr lang="en-US" smtClean="0"/>
              <a:t>Computer Security Act of 1987</a:t>
            </a:r>
          </a:p>
          <a:p>
            <a:r>
              <a:rPr lang="en-US" smtClean="0"/>
              <a:t>Economic Espionage Act of 1996</a:t>
            </a:r>
          </a:p>
          <a:p>
            <a:endParaRPr lang="en-US" smtClean="0"/>
          </a:p>
          <a:p>
            <a:endParaRPr lang="en-US"/>
          </a:p>
        </p:txBody>
      </p:sp>
    </p:spTree>
    <p:extLst>
      <p:ext uri="{BB962C8B-B14F-4D97-AF65-F5344CB8AC3E}">
        <p14:creationId xmlns:p14="http://schemas.microsoft.com/office/powerpoint/2010/main" val="16037152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smtClean="0"/>
              <a:t>SOX</a:t>
            </a:r>
            <a:endParaRPr lang="en-US" dirty="0"/>
          </a:p>
        </p:txBody>
      </p:sp>
      <p:sp>
        <p:nvSpPr>
          <p:cNvPr id="65539" name="Rectangle 3"/>
          <p:cNvSpPr>
            <a:spLocks noGrp="1" noChangeArrowheads="1"/>
          </p:cNvSpPr>
          <p:nvPr>
            <p:ph idx="1"/>
          </p:nvPr>
        </p:nvSpPr>
        <p:spPr/>
        <p:txBody>
          <a:bodyPr/>
          <a:lstStyle/>
          <a:p>
            <a:pPr>
              <a:buNone/>
            </a:pPr>
            <a:r>
              <a:rPr lang="en-US" dirty="0" smtClean="0"/>
              <a:t>Sarbanes Oxley was created in the wake of corporate scandals and fraud which costs investors billions of dollars.</a:t>
            </a:r>
          </a:p>
          <a:p>
            <a:r>
              <a:rPr lang="en-US" dirty="0" smtClean="0"/>
              <a:t>Applies to any publically traded company</a:t>
            </a:r>
          </a:p>
          <a:p>
            <a:r>
              <a:rPr lang="en-US" dirty="0" smtClean="0"/>
              <a:t>Governs Accounting Practices</a:t>
            </a:r>
          </a:p>
          <a:p>
            <a:r>
              <a:rPr lang="en-US" dirty="0" smtClean="0"/>
              <a:t>Some parts apply directly to Information Technology</a:t>
            </a:r>
          </a:p>
          <a:p>
            <a:r>
              <a:rPr lang="en-US" dirty="0" smtClean="0"/>
              <a:t>(more)</a:t>
            </a:r>
            <a:endParaRPr lang="en-US" dirty="0"/>
          </a:p>
        </p:txBody>
      </p:sp>
    </p:spTree>
    <p:extLst>
      <p:ext uri="{BB962C8B-B14F-4D97-AF65-F5344CB8AC3E}">
        <p14:creationId xmlns:p14="http://schemas.microsoft.com/office/powerpoint/2010/main" val="3130010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pic>
        <p:nvPicPr>
          <p:cNvPr id="4" name="Picture 3"/>
          <p:cNvPicPr>
            <a:picLocks noChangeAspect="1"/>
          </p:cNvPicPr>
          <p:nvPr/>
        </p:nvPicPr>
        <p:blipFill>
          <a:blip r:embed="rId2"/>
          <a:stretch>
            <a:fillRect/>
          </a:stretch>
        </p:blipFill>
        <p:spPr>
          <a:xfrm>
            <a:off x="685800" y="685800"/>
            <a:ext cx="7772400" cy="5486400"/>
          </a:xfrm>
          <a:prstGeom prst="rect">
            <a:avLst/>
          </a:prstGeom>
        </p:spPr>
      </p:pic>
    </p:spTree>
    <p:extLst>
      <p:ext uri="{BB962C8B-B14F-4D97-AF65-F5344CB8AC3E}">
        <p14:creationId xmlns:p14="http://schemas.microsoft.com/office/powerpoint/2010/main" val="1889473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SOX</a:t>
            </a:r>
            <a:endParaRPr lang="en-US"/>
          </a:p>
        </p:txBody>
      </p:sp>
      <p:sp>
        <p:nvSpPr>
          <p:cNvPr id="66563" name="Rectangle 3"/>
          <p:cNvSpPr>
            <a:spLocks noGrp="1" noChangeArrowheads="1"/>
          </p:cNvSpPr>
          <p:nvPr>
            <p:ph idx="1"/>
          </p:nvPr>
        </p:nvSpPr>
        <p:spPr/>
        <p:txBody>
          <a:bodyPr/>
          <a:lstStyle/>
          <a:p>
            <a:r>
              <a:rPr lang="en-US" smtClean="0"/>
              <a:t>Provides requirements on how companies must trade manage and report on their financials.</a:t>
            </a:r>
          </a:p>
          <a:p>
            <a:r>
              <a:rPr lang="en-US" smtClean="0"/>
              <a:t>Failure to comply can lead to stiff penalties and possible jail time for company executives. (CEO, CFO etc)</a:t>
            </a:r>
            <a:endParaRPr lang="en-US"/>
          </a:p>
        </p:txBody>
      </p:sp>
    </p:spTree>
    <p:extLst>
      <p:ext uri="{BB962C8B-B14F-4D97-AF65-F5344CB8AC3E}">
        <p14:creationId xmlns:p14="http://schemas.microsoft.com/office/powerpoint/2010/main" val="32765871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smtClean="0"/>
              <a:t>HIPPA</a:t>
            </a:r>
            <a:endParaRPr lang="en-US" dirty="0"/>
          </a:p>
        </p:txBody>
      </p:sp>
      <p:sp>
        <p:nvSpPr>
          <p:cNvPr id="68611" name="Rectangle 3"/>
          <p:cNvSpPr>
            <a:spLocks noGrp="1" noChangeArrowheads="1"/>
          </p:cNvSpPr>
          <p:nvPr>
            <p:ph idx="1"/>
          </p:nvPr>
        </p:nvSpPr>
        <p:spPr/>
        <p:txBody>
          <a:bodyPr>
            <a:normAutofit/>
          </a:bodyPr>
          <a:lstStyle/>
          <a:p>
            <a:pPr>
              <a:buNone/>
            </a:pPr>
            <a:r>
              <a:rPr lang="en-US" dirty="0" smtClean="0"/>
              <a:t>Health Insurance Portability and Accountability Act (HIPPA)</a:t>
            </a:r>
          </a:p>
          <a:p>
            <a:r>
              <a:rPr lang="en-US" dirty="0" smtClean="0"/>
              <a:t>Provided to provide national standards and procedures for the storage, use and transmission of personal medical information.</a:t>
            </a:r>
          </a:p>
          <a:p>
            <a:r>
              <a:rPr lang="en-US" dirty="0" smtClean="0"/>
              <a:t>HIPPA mandates penalties for non-compliance even by mistake. </a:t>
            </a:r>
          </a:p>
          <a:p>
            <a:pPr lvl="1"/>
            <a:r>
              <a:rPr lang="en-US" dirty="0" smtClean="0"/>
              <a:t>$100 per incident up to $25,000. </a:t>
            </a:r>
          </a:p>
          <a:p>
            <a:pPr lvl="1"/>
            <a:r>
              <a:rPr lang="en-US" dirty="0" smtClean="0"/>
              <a:t>If knowingly violated $50,000 and 1 year in prison</a:t>
            </a:r>
          </a:p>
          <a:p>
            <a:pPr lvl="1"/>
            <a:r>
              <a:rPr lang="en-US" dirty="0" smtClean="0"/>
              <a:t>If on purpose $250,000 and 10 years in prison</a:t>
            </a:r>
            <a:endParaRPr lang="en-US" dirty="0"/>
          </a:p>
        </p:txBody>
      </p:sp>
    </p:spTree>
    <p:extLst>
      <p:ext uri="{BB962C8B-B14F-4D97-AF65-F5344CB8AC3E}">
        <p14:creationId xmlns:p14="http://schemas.microsoft.com/office/powerpoint/2010/main" val="28978839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t>Gramm-Leach-Bliley Act of 1999</a:t>
            </a:r>
            <a:endParaRPr lang="en-US"/>
          </a:p>
        </p:txBody>
      </p:sp>
      <p:sp>
        <p:nvSpPr>
          <p:cNvPr id="69635" name="Rectangle 3"/>
          <p:cNvSpPr>
            <a:spLocks noGrp="1" noChangeArrowheads="1"/>
          </p:cNvSpPr>
          <p:nvPr>
            <p:ph idx="1"/>
          </p:nvPr>
        </p:nvSpPr>
        <p:spPr/>
        <p:txBody>
          <a:bodyPr>
            <a:normAutofit/>
          </a:bodyPr>
          <a:lstStyle/>
          <a:p>
            <a:pPr>
              <a:buNone/>
            </a:pPr>
            <a:r>
              <a:rPr lang="en-US" dirty="0" smtClean="0"/>
              <a:t>Requires financial information to develop privacy notices and give their customers the option to prohibit financial institutions from sharing their information with 3rd parties.</a:t>
            </a:r>
          </a:p>
          <a:p>
            <a:r>
              <a:rPr lang="en-US" dirty="0" smtClean="0"/>
              <a:t>This act dictates that the board of directors is responsible for many of the security issues in a financial institution.</a:t>
            </a:r>
          </a:p>
          <a:p>
            <a:r>
              <a:rPr lang="en-US" dirty="0" smtClean="0"/>
              <a:t>Dictates that risk management and due care concepts must be practiced</a:t>
            </a:r>
          </a:p>
          <a:p>
            <a:r>
              <a:rPr lang="en-US" dirty="0" smtClean="0"/>
              <a:t>Requires a written security policy</a:t>
            </a:r>
            <a:endParaRPr lang="en-US" dirty="0"/>
          </a:p>
        </p:txBody>
      </p:sp>
    </p:spTree>
    <p:extLst>
      <p:ext uri="{BB962C8B-B14F-4D97-AF65-F5344CB8AC3E}">
        <p14:creationId xmlns:p14="http://schemas.microsoft.com/office/powerpoint/2010/main" val="29495234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a:bodyPr>
          <a:lstStyle/>
          <a:p>
            <a:r>
              <a:rPr lang="en-US" dirty="0" smtClean="0"/>
              <a:t>Computer Fraud and Abuse Act</a:t>
            </a:r>
            <a:endParaRPr lang="en-US" dirty="0"/>
          </a:p>
        </p:txBody>
      </p:sp>
      <p:sp>
        <p:nvSpPr>
          <p:cNvPr id="70659" name="Rectangle 3"/>
          <p:cNvSpPr>
            <a:spLocks noGrp="1" noChangeArrowheads="1"/>
          </p:cNvSpPr>
          <p:nvPr>
            <p:ph idx="1"/>
          </p:nvPr>
        </p:nvSpPr>
        <p:spPr/>
        <p:txBody>
          <a:bodyPr>
            <a:normAutofit/>
          </a:bodyPr>
          <a:lstStyle/>
          <a:p>
            <a:pPr>
              <a:buNone/>
            </a:pPr>
            <a:r>
              <a:rPr lang="en-US" dirty="0" smtClean="0"/>
              <a:t>This act was written in 1986 and amended in 1996, and is the primary “anti-hacking” statute. It prohibits 7 kinds of crime.</a:t>
            </a:r>
          </a:p>
          <a:p>
            <a:pPr marL="633222" indent="-514350">
              <a:buFont typeface="+mj-lt"/>
              <a:buAutoNum type="arabicPeriod"/>
            </a:pPr>
            <a:r>
              <a:rPr lang="en-US" dirty="0" smtClean="0"/>
              <a:t>Knowingly accessing federal government computers in an attempt to access classified information</a:t>
            </a:r>
          </a:p>
          <a:p>
            <a:pPr marL="633222" indent="-514350">
              <a:buFont typeface="+mj-lt"/>
              <a:buAutoNum type="arabicPeriod"/>
            </a:pPr>
            <a:r>
              <a:rPr lang="en-US" dirty="0" smtClean="0"/>
              <a:t>Intentional access of a computer to obtain information from an financial institution, federal government or any protected computer involved in interstate or foreign commerce.</a:t>
            </a:r>
            <a:endParaRPr lang="en-US" dirty="0"/>
          </a:p>
        </p:txBody>
      </p:sp>
    </p:spTree>
    <p:extLst>
      <p:ext uri="{BB962C8B-B14F-4D97-AF65-F5344CB8AC3E}">
        <p14:creationId xmlns:p14="http://schemas.microsoft.com/office/powerpoint/2010/main" val="15891310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Computer Fraud and Abuse Act</a:t>
            </a:r>
          </a:p>
        </p:txBody>
      </p:sp>
      <p:sp>
        <p:nvSpPr>
          <p:cNvPr id="72707" name="Rectangle 3"/>
          <p:cNvSpPr>
            <a:spLocks noGrp="1" noChangeArrowheads="1"/>
          </p:cNvSpPr>
          <p:nvPr>
            <p:ph idx="1"/>
          </p:nvPr>
        </p:nvSpPr>
        <p:spPr>
          <a:xfrm>
            <a:off x="457200" y="1600200"/>
            <a:ext cx="8229600" cy="4876800"/>
          </a:xfrm>
        </p:spPr>
        <p:txBody>
          <a:bodyPr/>
          <a:lstStyle/>
          <a:p>
            <a:pPr marL="609600" indent="-609600">
              <a:lnSpc>
                <a:spcPct val="90000"/>
              </a:lnSpc>
              <a:buFontTx/>
              <a:buAutoNum type="arabicPeriod" startAt="3"/>
            </a:pPr>
            <a:r>
              <a:rPr lang="en-US" sz="2800"/>
              <a:t>The international and un authorized access of computers of the federal government or used by the federal governments.</a:t>
            </a:r>
          </a:p>
          <a:p>
            <a:pPr marL="609600" indent="-609600">
              <a:lnSpc>
                <a:spcPct val="90000"/>
              </a:lnSpc>
              <a:buFontTx/>
              <a:buAutoNum type="arabicPeriod" startAt="3"/>
            </a:pPr>
            <a:r>
              <a:rPr lang="en-US" sz="2800"/>
              <a:t>The knowing access of a protected computer without authorization</a:t>
            </a:r>
          </a:p>
          <a:p>
            <a:pPr marL="609600" indent="-609600">
              <a:lnSpc>
                <a:spcPct val="90000"/>
              </a:lnSpc>
              <a:buFontTx/>
              <a:buAutoNum type="arabicPeriod" startAt="3"/>
            </a:pPr>
            <a:r>
              <a:rPr lang="en-US" sz="2800"/>
              <a:t>Knowingly causing the transmission of a program, information, code or command and as a result of such conduct intentionally causing damage without authorization to a protected computer</a:t>
            </a:r>
          </a:p>
          <a:p>
            <a:pPr marL="609600" indent="-609600" algn="ctr">
              <a:lnSpc>
                <a:spcPct val="90000"/>
              </a:lnSpc>
              <a:buFontTx/>
              <a:buNone/>
            </a:pPr>
            <a:r>
              <a:rPr lang="en-US" sz="2800"/>
              <a:t>(more)</a:t>
            </a:r>
          </a:p>
        </p:txBody>
      </p:sp>
    </p:spTree>
    <p:extLst>
      <p:ext uri="{BB962C8B-B14F-4D97-AF65-F5344CB8AC3E}">
        <p14:creationId xmlns:p14="http://schemas.microsoft.com/office/powerpoint/2010/main" val="37546709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Computer Fraud and Abuse Act</a:t>
            </a:r>
          </a:p>
        </p:txBody>
      </p:sp>
      <p:sp>
        <p:nvSpPr>
          <p:cNvPr id="73731" name="Rectangle 3"/>
          <p:cNvSpPr>
            <a:spLocks noGrp="1" noChangeArrowheads="1"/>
          </p:cNvSpPr>
          <p:nvPr>
            <p:ph idx="1"/>
          </p:nvPr>
        </p:nvSpPr>
        <p:spPr>
          <a:xfrm>
            <a:off x="457200" y="1600200"/>
            <a:ext cx="8229600" cy="4876800"/>
          </a:xfrm>
        </p:spPr>
        <p:txBody>
          <a:bodyPr/>
          <a:lstStyle/>
          <a:p>
            <a:pPr marL="609600" indent="-609600">
              <a:buFontTx/>
              <a:buAutoNum type="arabicPeriod" startAt="6"/>
            </a:pPr>
            <a:r>
              <a:rPr lang="en-US" dirty="0"/>
              <a:t>The knowing trafficking of computer passwords with the intent to defraud</a:t>
            </a:r>
          </a:p>
          <a:p>
            <a:pPr marL="609600" indent="-609600">
              <a:buFontTx/>
              <a:buAutoNum type="arabicPeriod" startAt="6"/>
            </a:pPr>
            <a:r>
              <a:rPr lang="en-US" dirty="0"/>
              <a:t>The transmissions of communications containing threats to cause damage to a protected computer</a:t>
            </a:r>
          </a:p>
          <a:p>
            <a:pPr marL="609600" indent="-609600">
              <a:buFontTx/>
              <a:buNone/>
            </a:pPr>
            <a:endParaRPr lang="en-US" dirty="0"/>
          </a:p>
          <a:p>
            <a:pPr marL="609600" indent="-609600">
              <a:buFontTx/>
              <a:buNone/>
            </a:pPr>
            <a:r>
              <a:rPr lang="en-US" dirty="0"/>
              <a:t>Note: all these requires that the computer is </a:t>
            </a:r>
            <a:r>
              <a:rPr lang="en-US" b="1" dirty="0" smtClean="0"/>
              <a:t>protected</a:t>
            </a:r>
            <a:r>
              <a:rPr lang="en-US" dirty="0" smtClean="0"/>
              <a:t> </a:t>
            </a:r>
            <a:r>
              <a:rPr lang="en-US" dirty="0"/>
              <a:t>and the </a:t>
            </a:r>
            <a:r>
              <a:rPr lang="en-US" dirty="0" smtClean="0"/>
              <a:t>access </a:t>
            </a:r>
            <a:r>
              <a:rPr lang="en-US" b="1" dirty="0" smtClean="0"/>
              <a:t>unauthorized</a:t>
            </a:r>
            <a:endParaRPr lang="en-US" b="1" dirty="0"/>
          </a:p>
        </p:txBody>
      </p:sp>
    </p:spTree>
    <p:extLst>
      <p:ext uri="{BB962C8B-B14F-4D97-AF65-F5344CB8AC3E}">
        <p14:creationId xmlns:p14="http://schemas.microsoft.com/office/powerpoint/2010/main" val="12118480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Federal Privacy Act of 1974</a:t>
            </a:r>
            <a:endParaRPr lang="en-US" dirty="0"/>
          </a:p>
        </p:txBody>
      </p:sp>
      <p:sp>
        <p:nvSpPr>
          <p:cNvPr id="77827" name="Rectangle 3"/>
          <p:cNvSpPr>
            <a:spLocks noGrp="1" noChangeArrowheads="1"/>
          </p:cNvSpPr>
          <p:nvPr>
            <p:ph idx="1"/>
          </p:nvPr>
        </p:nvSpPr>
        <p:spPr/>
        <p:txBody>
          <a:bodyPr/>
          <a:lstStyle/>
          <a:p>
            <a:pPr>
              <a:buNone/>
            </a:pPr>
            <a:r>
              <a:rPr lang="en-US" dirty="0" smtClean="0"/>
              <a:t>Applies to records and documents developed and maintained by specific branches of the federal government. (not congressional, judiciary and territorial subdivisions)</a:t>
            </a:r>
          </a:p>
          <a:p>
            <a:r>
              <a:rPr lang="en-US" dirty="0" smtClean="0"/>
              <a:t>The act dictates that agency cannot disclose the information without permission from the individual.*</a:t>
            </a:r>
          </a:p>
          <a:p>
            <a:r>
              <a:rPr lang="en-US" dirty="0" smtClean="0"/>
              <a:t>Data can be collected, but must be relevant and necessary for it’s purpose.*</a:t>
            </a:r>
            <a:endParaRPr lang="en-US" dirty="0"/>
          </a:p>
        </p:txBody>
      </p:sp>
    </p:spTree>
    <p:extLst>
      <p:ext uri="{BB962C8B-B14F-4D97-AF65-F5344CB8AC3E}">
        <p14:creationId xmlns:p14="http://schemas.microsoft.com/office/powerpoint/2010/main" val="41800425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smtClean="0"/>
              <a:t>Basel II</a:t>
            </a:r>
            <a:endParaRPr lang="en-US" dirty="0"/>
          </a:p>
        </p:txBody>
      </p:sp>
      <p:sp>
        <p:nvSpPr>
          <p:cNvPr id="78851" name="Rectangle 3"/>
          <p:cNvSpPr>
            <a:spLocks noGrp="1" noChangeArrowheads="1"/>
          </p:cNvSpPr>
          <p:nvPr>
            <p:ph idx="1"/>
          </p:nvPr>
        </p:nvSpPr>
        <p:spPr/>
        <p:txBody>
          <a:bodyPr>
            <a:normAutofit/>
          </a:bodyPr>
          <a:lstStyle/>
          <a:p>
            <a:pPr>
              <a:buNone/>
            </a:pPr>
            <a:r>
              <a:rPr lang="en-US" dirty="0" smtClean="0"/>
              <a:t>A means of protecting banks from overextending themselves and becoming insolvent.</a:t>
            </a:r>
          </a:p>
          <a:p>
            <a:r>
              <a:rPr lang="en-US" dirty="0" smtClean="0"/>
              <a:t>Built on 3 main components called pillars</a:t>
            </a:r>
          </a:p>
          <a:p>
            <a:r>
              <a:rPr lang="en-US" dirty="0" smtClean="0"/>
              <a:t>Minimum Capital requirements</a:t>
            </a:r>
          </a:p>
          <a:p>
            <a:r>
              <a:rPr lang="en-US" dirty="0" smtClean="0"/>
              <a:t>Supervision – a framework for oversight and risk analysis</a:t>
            </a:r>
          </a:p>
          <a:p>
            <a:r>
              <a:rPr lang="en-US" dirty="0" smtClean="0"/>
              <a:t>Market Discipline – requires members to disclose exposure to risk and validate adequate market capital.</a:t>
            </a:r>
          </a:p>
          <a:p>
            <a:endParaRPr lang="en-US" dirty="0"/>
          </a:p>
        </p:txBody>
      </p:sp>
    </p:spTree>
    <p:extLst>
      <p:ext uri="{BB962C8B-B14F-4D97-AF65-F5344CB8AC3E}">
        <p14:creationId xmlns:p14="http://schemas.microsoft.com/office/powerpoint/2010/main" val="36354566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PCI DSS</a:t>
            </a:r>
            <a:endParaRPr lang="en-US" dirty="0"/>
          </a:p>
        </p:txBody>
      </p:sp>
      <p:sp>
        <p:nvSpPr>
          <p:cNvPr id="81923" name="Rectangle 3"/>
          <p:cNvSpPr>
            <a:spLocks noGrp="1" noChangeArrowheads="1"/>
          </p:cNvSpPr>
          <p:nvPr>
            <p:ph idx="1"/>
          </p:nvPr>
        </p:nvSpPr>
        <p:spPr/>
        <p:txBody>
          <a:bodyPr>
            <a:normAutofit lnSpcReduction="10000"/>
          </a:bodyPr>
          <a:lstStyle/>
          <a:p>
            <a:pPr>
              <a:buNone/>
            </a:pPr>
            <a:r>
              <a:rPr lang="en-US" dirty="0" smtClean="0"/>
              <a:t>Created by the Credit Card industry to stabilize customer trust, companies started with their own initiatives, but eventually came together with PCI DSS.</a:t>
            </a:r>
          </a:p>
          <a:p>
            <a:r>
              <a:rPr lang="en-US" dirty="0" smtClean="0"/>
              <a:t>Applies to any entity that process, transmits, stores, and accepts credit card data.</a:t>
            </a:r>
          </a:p>
          <a:p>
            <a:r>
              <a:rPr lang="en-US" dirty="0" smtClean="0"/>
              <a:t>Varying levels of compliance and penalties exist and depend on the size of the customer and the volume of transactions.</a:t>
            </a:r>
          </a:p>
          <a:p>
            <a:r>
              <a:rPr lang="en-US" dirty="0" smtClean="0"/>
              <a:t>12 main requirements</a:t>
            </a:r>
          </a:p>
          <a:p>
            <a:r>
              <a:rPr lang="en-US" dirty="0" smtClean="0"/>
              <a:t>Private sector initiative, NOT law.</a:t>
            </a:r>
            <a:endParaRPr lang="en-US" dirty="0"/>
          </a:p>
        </p:txBody>
      </p:sp>
    </p:spTree>
    <p:extLst>
      <p:ext uri="{BB962C8B-B14F-4D97-AF65-F5344CB8AC3E}">
        <p14:creationId xmlns:p14="http://schemas.microsoft.com/office/powerpoint/2010/main" val="37283555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dirty="0" smtClean="0"/>
              <a:t>Computer Security Act of 1987</a:t>
            </a:r>
            <a:endParaRPr lang="en-US" dirty="0"/>
          </a:p>
        </p:txBody>
      </p:sp>
      <p:sp>
        <p:nvSpPr>
          <p:cNvPr id="83971" name="Rectangle 3"/>
          <p:cNvSpPr>
            <a:spLocks noGrp="1" noChangeArrowheads="1"/>
          </p:cNvSpPr>
          <p:nvPr>
            <p:ph idx="1"/>
          </p:nvPr>
        </p:nvSpPr>
        <p:spPr/>
        <p:txBody>
          <a:bodyPr/>
          <a:lstStyle/>
          <a:p>
            <a:pPr>
              <a:buNone/>
            </a:pPr>
            <a:r>
              <a:rPr lang="en-US" dirty="0" smtClean="0"/>
              <a:t>Requires US federal agencies to identify computers systems that contain sensitive information. </a:t>
            </a:r>
          </a:p>
          <a:p>
            <a:r>
              <a:rPr lang="en-US" dirty="0" smtClean="0"/>
              <a:t>Agencies must develop a security policy for each system and conduct training for individuals involved with these systems.</a:t>
            </a:r>
            <a:endParaRPr lang="en-US" dirty="0"/>
          </a:p>
        </p:txBody>
      </p:sp>
    </p:spTree>
    <p:extLst>
      <p:ext uri="{BB962C8B-B14F-4D97-AF65-F5344CB8AC3E}">
        <p14:creationId xmlns:p14="http://schemas.microsoft.com/office/powerpoint/2010/main" val="8612221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7938</Words>
  <Application>Microsoft Office PowerPoint</Application>
  <PresentationFormat>On-screen Show (4:3)</PresentationFormat>
  <Paragraphs>971</Paragraphs>
  <Slides>149</Slides>
  <Notes>37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149</vt:i4>
      </vt:variant>
    </vt:vector>
  </HeadingPairs>
  <TitlesOfParts>
    <vt:vector size="160" baseType="lpstr">
      <vt:lpstr>ＭＳ Ｐゴシック</vt:lpstr>
      <vt:lpstr>Arial</vt:lpstr>
      <vt:lpstr>Arial Black</vt:lpstr>
      <vt:lpstr>Bookman Old Style</vt:lpstr>
      <vt:lpstr>Calibri</vt:lpstr>
      <vt:lpstr>Century Gothic</vt:lpstr>
      <vt:lpstr>Gisha</vt:lpstr>
      <vt:lpstr>Symbol</vt:lpstr>
      <vt:lpstr>Tahoma</vt:lpstr>
      <vt:lpstr>Wingdings</vt:lpstr>
      <vt:lpstr>SMU Slide TEMPLATE 20100603.ver01a</vt:lpstr>
      <vt:lpstr>Session 10 – Forensics</vt:lpstr>
      <vt:lpstr>Housekeeping</vt:lpstr>
      <vt:lpstr>Academic Calendar &amp; Sessions</vt:lpstr>
      <vt:lpstr>Comparison of Our Class to CISSP Domains</vt:lpstr>
      <vt:lpstr>Tales from the Crypt.</vt:lpstr>
      <vt:lpstr>PowerPoint Presentation</vt:lpstr>
      <vt:lpstr>PowerPoint Presentation</vt:lpstr>
      <vt:lpstr>PowerPoint Presentation</vt:lpstr>
      <vt:lpstr>PowerPoint Presentation</vt:lpstr>
      <vt:lpstr>PowerPoint Presentation</vt:lpstr>
      <vt:lpstr>Interview Steps</vt:lpstr>
      <vt:lpstr>Timeout for the ANONYMOUS Course Evaluation</vt:lpstr>
      <vt:lpstr>Job Opportunities</vt:lpstr>
      <vt:lpstr>Job Opportunities</vt:lpstr>
      <vt:lpstr>Let’s Get Started.</vt:lpstr>
      <vt:lpstr>Session Contents</vt:lpstr>
      <vt:lpstr>Chris's View</vt:lpstr>
      <vt:lpstr>Importance of this Domain</vt:lpstr>
      <vt:lpstr>Today's Materials</vt:lpstr>
      <vt:lpstr>Types of Computer Crime</vt:lpstr>
      <vt:lpstr>Types of Computer Crime</vt:lpstr>
      <vt:lpstr>Recall: Types of Information Threats</vt:lpstr>
      <vt:lpstr>Gaining Access – Extracting Data</vt:lpstr>
      <vt:lpstr>Internet Crime Schemes</vt:lpstr>
      <vt:lpstr>The Legal System</vt:lpstr>
      <vt:lpstr>Different Legal Systems</vt:lpstr>
      <vt:lpstr>World Legal Systems</vt:lpstr>
      <vt:lpstr>World Legal Systems</vt:lpstr>
      <vt:lpstr>United States—Common Law System</vt:lpstr>
      <vt:lpstr>United States—Common Law System</vt:lpstr>
      <vt:lpstr>Common Law Breakdown</vt:lpstr>
      <vt:lpstr>Intellectual Property</vt:lpstr>
      <vt:lpstr>IP: Intellectual Property Concerns</vt:lpstr>
      <vt:lpstr>Monitoring</vt:lpstr>
      <vt:lpstr>Electronic Monitoring</vt:lpstr>
      <vt:lpstr>Electronic Monitoring</vt:lpstr>
      <vt:lpstr>Enticement vs. Entrapment</vt:lpstr>
      <vt:lpstr>Investigations</vt:lpstr>
      <vt:lpstr>Important Laws</vt:lpstr>
      <vt:lpstr>Determine if Event is Criminal or Civil </vt:lpstr>
      <vt:lpstr>Common Investigation Issues</vt:lpstr>
      <vt:lpstr>Chain of Custody</vt:lpstr>
      <vt:lpstr>Evidence Admissibility</vt:lpstr>
      <vt:lpstr>Types of Evidence</vt:lpstr>
      <vt:lpstr>Types of Evidence</vt:lpstr>
      <vt:lpstr>Evidence Chain of Custody Form</vt:lpstr>
      <vt:lpstr>The Investigation: Before</vt:lpstr>
      <vt:lpstr>The Investigation: During</vt:lpstr>
      <vt:lpstr>Corporate Liability</vt:lpstr>
      <vt:lpstr>1997 Federal Sentencing Guidelines</vt:lpstr>
      <vt:lpstr>Corporate Must Haves</vt:lpstr>
      <vt:lpstr>Note on Export Controls</vt:lpstr>
      <vt:lpstr>Ethics</vt:lpstr>
      <vt:lpstr>Note on Ethics</vt:lpstr>
      <vt:lpstr>Sources</vt:lpstr>
      <vt:lpstr>WARNING!!!  (SOME) DUPLICATE MATERIALS AHEAD…</vt:lpstr>
      <vt:lpstr>Chapter 10: Laws and Regulations – the Long(er) Version</vt:lpstr>
      <vt:lpstr>Background</vt:lpstr>
      <vt:lpstr>Background</vt:lpstr>
      <vt:lpstr>Background</vt:lpstr>
      <vt:lpstr>Background</vt:lpstr>
      <vt:lpstr>Complexities in Cybercrime</vt:lpstr>
      <vt:lpstr>Complexities in Cybercrime</vt:lpstr>
      <vt:lpstr>Evolutions of Attacks</vt:lpstr>
      <vt:lpstr>Problems of Different Countries</vt:lpstr>
      <vt:lpstr>Types of Law</vt:lpstr>
      <vt:lpstr>Civil Law</vt:lpstr>
      <vt:lpstr>Common Law</vt:lpstr>
      <vt:lpstr>Criminal Law (common law subtype)</vt:lpstr>
      <vt:lpstr>Civil law (common law subtype)</vt:lpstr>
      <vt:lpstr>Civil Law (common law subtype)</vt:lpstr>
      <vt:lpstr>Customary Law</vt:lpstr>
      <vt:lpstr>Religious Law</vt:lpstr>
      <vt:lpstr>Mixed Law</vt:lpstr>
      <vt:lpstr>Intellectual Property Law</vt:lpstr>
      <vt:lpstr>IPL</vt:lpstr>
      <vt:lpstr>Trade Secret</vt:lpstr>
      <vt:lpstr>Copyright</vt:lpstr>
      <vt:lpstr>Trademark</vt:lpstr>
      <vt:lpstr>Patent</vt:lpstr>
      <vt:lpstr>International Protection of Property</vt:lpstr>
      <vt:lpstr>Software Piracy</vt:lpstr>
      <vt:lpstr>Software Piracy </vt:lpstr>
      <vt:lpstr>Privacy</vt:lpstr>
      <vt:lpstr>Piracy</vt:lpstr>
      <vt:lpstr>Privacy</vt:lpstr>
      <vt:lpstr>Different Laws and Regulations</vt:lpstr>
      <vt:lpstr>Different Laws and Regulations</vt:lpstr>
      <vt:lpstr>SOX</vt:lpstr>
      <vt:lpstr>SOX</vt:lpstr>
      <vt:lpstr>HIPPA</vt:lpstr>
      <vt:lpstr>Gramm-Leach-Bliley Act of 1999</vt:lpstr>
      <vt:lpstr>Computer Fraud and Abuse Act</vt:lpstr>
      <vt:lpstr>Computer Fraud and Abuse Act</vt:lpstr>
      <vt:lpstr>Computer Fraud and Abuse Act</vt:lpstr>
      <vt:lpstr>Federal Privacy Act of 1974</vt:lpstr>
      <vt:lpstr>Basel II</vt:lpstr>
      <vt:lpstr>PCI DSS</vt:lpstr>
      <vt:lpstr>Computer Security Act of 1987</vt:lpstr>
      <vt:lpstr>Economic Espionage Act of 1996</vt:lpstr>
      <vt:lpstr>Employee Privacy Issues</vt:lpstr>
      <vt:lpstr>Employee Privacy Issues</vt:lpstr>
      <vt:lpstr>Employee Privacy Issues</vt:lpstr>
      <vt:lpstr>Company Liability issues</vt:lpstr>
      <vt:lpstr>Computer Forensic Investigation</vt:lpstr>
      <vt:lpstr>Investigations</vt:lpstr>
      <vt:lpstr>Incident Response </vt:lpstr>
      <vt:lpstr>Incident Response</vt:lpstr>
      <vt:lpstr>Incident Response</vt:lpstr>
      <vt:lpstr>Incident Response team</vt:lpstr>
      <vt:lpstr>Incident Response Procedures</vt:lpstr>
      <vt:lpstr>IRP Step 1: Triage</vt:lpstr>
      <vt:lpstr>IRP Step 2: Reaction</vt:lpstr>
      <vt:lpstr>IRP Step 3: Follow Up</vt:lpstr>
      <vt:lpstr>Detect-Triage-Respond</vt:lpstr>
      <vt:lpstr>Computer Forensics and Proper Collection of Evidence</vt:lpstr>
      <vt:lpstr>Forensics</vt:lpstr>
      <vt:lpstr>Forensics</vt:lpstr>
      <vt:lpstr>Motive Opportunity and Means</vt:lpstr>
      <vt:lpstr>Forensics process</vt:lpstr>
      <vt:lpstr>Forensics process</vt:lpstr>
      <vt:lpstr>Forensic Process Investigation Stages</vt:lpstr>
      <vt:lpstr>Forensics process</vt:lpstr>
      <vt:lpstr>Evidence and Court</vt:lpstr>
      <vt:lpstr>What is admissible in Court?</vt:lpstr>
      <vt:lpstr>Evidence</vt:lpstr>
      <vt:lpstr>Evidence</vt:lpstr>
      <vt:lpstr>Evidence Types</vt:lpstr>
      <vt:lpstr>Evidence Types </vt:lpstr>
      <vt:lpstr>Evidence Types</vt:lpstr>
      <vt:lpstr>Evidence Types</vt:lpstr>
      <vt:lpstr>Evidence Types</vt:lpstr>
      <vt:lpstr>Evidence Types</vt:lpstr>
      <vt:lpstr>Ethics</vt:lpstr>
      <vt:lpstr>Ethics (ISC)</vt:lpstr>
      <vt:lpstr>Ethics (ISC)</vt:lpstr>
      <vt:lpstr>Computer Ethics Institute</vt:lpstr>
      <vt:lpstr>IAB</vt:lpstr>
      <vt:lpstr>Ethics</vt:lpstr>
      <vt:lpstr>Additional Concepts</vt:lpstr>
      <vt:lpstr>Additional Key Terms</vt:lpstr>
      <vt:lpstr>Final Thoughts</vt:lpstr>
      <vt:lpstr>Final Thoughts</vt:lpstr>
      <vt:lpstr>Final Thoughts</vt:lpstr>
      <vt:lpstr>Final Thoughts</vt:lpstr>
      <vt:lpstr>From Authorities to Audits</vt:lpstr>
      <vt:lpstr>Effectively Managed IT Controls</vt:lpstr>
      <vt:lpstr>PowerPoint Presentation</vt:lpstr>
      <vt:lpstr>Additional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2016-11-27T22:58:13Z</dcterms:modified>
</cp:coreProperties>
</file>